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1"/>
    <p:sldMasterId id="2147483652" r:id="rId2"/>
  </p:sldMasterIdLst>
  <p:notesMasterIdLst>
    <p:notesMasterId r:id="rId48"/>
  </p:notesMasterIdLst>
  <p:sldIdLst>
    <p:sldId id="259" r:id="rId3"/>
    <p:sldId id="307" r:id="rId4"/>
    <p:sldId id="850" r:id="rId5"/>
    <p:sldId id="759" r:id="rId6"/>
    <p:sldId id="866" r:id="rId7"/>
    <p:sldId id="689" r:id="rId8"/>
    <p:sldId id="750" r:id="rId9"/>
    <p:sldId id="867" r:id="rId10"/>
    <p:sldId id="791" r:id="rId11"/>
    <p:sldId id="692" r:id="rId12"/>
    <p:sldId id="868" r:id="rId13"/>
    <p:sldId id="752" r:id="rId14"/>
    <p:sldId id="799" r:id="rId15"/>
    <p:sldId id="870" r:id="rId16"/>
    <p:sldId id="873" r:id="rId17"/>
    <p:sldId id="874" r:id="rId18"/>
    <p:sldId id="877" r:id="rId19"/>
    <p:sldId id="879" r:id="rId20"/>
    <p:sldId id="880" r:id="rId21"/>
    <p:sldId id="869" r:id="rId22"/>
    <p:sldId id="881" r:id="rId23"/>
    <p:sldId id="882" r:id="rId24"/>
    <p:sldId id="883" r:id="rId25"/>
    <p:sldId id="884" r:id="rId26"/>
    <p:sldId id="885" r:id="rId27"/>
    <p:sldId id="886" r:id="rId28"/>
    <p:sldId id="896" r:id="rId29"/>
    <p:sldId id="889" r:id="rId30"/>
    <p:sldId id="895" r:id="rId31"/>
    <p:sldId id="893" r:id="rId32"/>
    <p:sldId id="898" r:id="rId33"/>
    <p:sldId id="899" r:id="rId34"/>
    <p:sldId id="891" r:id="rId35"/>
    <p:sldId id="892" r:id="rId36"/>
    <p:sldId id="897" r:id="rId37"/>
    <p:sldId id="888" r:id="rId38"/>
    <p:sldId id="887" r:id="rId39"/>
    <p:sldId id="871" r:id="rId40"/>
    <p:sldId id="900" r:id="rId41"/>
    <p:sldId id="838" r:id="rId42"/>
    <p:sldId id="901" r:id="rId43"/>
    <p:sldId id="903" r:id="rId44"/>
    <p:sldId id="907" r:id="rId45"/>
    <p:sldId id="905" r:id="rId46"/>
    <p:sldId id="906" r:id="rId4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88">
          <p15:clr>
            <a:srgbClr val="A4A3A4"/>
          </p15:clr>
        </p15:guide>
        <p15:guide id="2" pos="47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010000"/>
    <a:srgbClr val="E40E1A"/>
    <a:srgbClr val="424242"/>
    <a:srgbClr val="E3DDC5"/>
    <a:srgbClr val="F9D95A"/>
    <a:srgbClr val="4B2E83"/>
    <a:srgbClr val="E8D3A2"/>
    <a:srgbClr val="E8E3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184" autoAdjust="0"/>
    <p:restoredTop sz="94896"/>
  </p:normalViewPr>
  <p:slideViewPr>
    <p:cSldViewPr snapToGrid="0" snapToObjects="1" showGuides="1">
      <p:cViewPr varScale="1">
        <p:scale>
          <a:sx n="161" d="100"/>
          <a:sy n="161" d="100"/>
        </p:scale>
        <p:origin x="1000" y="192"/>
      </p:cViewPr>
      <p:guideLst>
        <p:guide orient="horz" pos="2488"/>
        <p:guide pos="47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23B509-834C-9E4A-9A0F-AE989E5F16D1}" type="datetimeFigureOut">
              <a:rPr lang="en-US" smtClean="0"/>
              <a:t>3/22/23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66F771-1A75-9948-93E4-25C9702F96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1996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6F771-1A75-9948-93E4-25C9702F964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7302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6F771-1A75-9948-93E4-25C9702F964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0230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6F771-1A75-9948-93E4-25C9702F964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6843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6F771-1A75-9948-93E4-25C9702F964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1108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6F771-1A75-9948-93E4-25C9702F964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3032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6F771-1A75-9948-93E4-25C9702F964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7507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6F771-1A75-9948-93E4-25C9702F964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57388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6F771-1A75-9948-93E4-25C9702F964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6678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6F771-1A75-9948-93E4-25C9702F964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8906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6F771-1A75-9948-93E4-25C9702F964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1101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6F771-1A75-9948-93E4-25C9702F964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9920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6F771-1A75-9948-93E4-25C9702F964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5634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6F771-1A75-9948-93E4-25C9702F964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6601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6F771-1A75-9948-93E4-25C9702F964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0953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6F771-1A75-9948-93E4-25C9702F964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1381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6F771-1A75-9948-93E4-25C9702F964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56107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6F771-1A75-9948-93E4-25C9702F964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2823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6F771-1A75-9948-93E4-25C9702F964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5830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15" y="5945854"/>
            <a:ext cx="1371600" cy="9235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77334" y="6354234"/>
            <a:ext cx="2540000" cy="266700"/>
          </a:xfrm>
          <a:prstGeom prst="rect">
            <a:avLst/>
          </a:prstGeom>
        </p:spPr>
      </p:pic>
      <p:pic>
        <p:nvPicPr>
          <p:cNvPr id="2" name="Picture 1" descr="Bar_RtAngle_7502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7" y="4006085"/>
            <a:ext cx="2284303" cy="11277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71757" y="1179824"/>
            <a:ext cx="6972300" cy="2641756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TITLE HERE</a:t>
            </a:r>
            <a:br>
              <a:rPr lang="en-US" dirty="0"/>
            </a:br>
            <a:r>
              <a:rPr lang="en-US" dirty="0"/>
              <a:t>ENCODE NORMAL</a:t>
            </a:r>
            <a:br>
              <a:rPr lang="en-US" dirty="0"/>
            </a:br>
            <a:r>
              <a:rPr lang="en-US" dirty="0"/>
              <a:t>BLACK, 50 PT. </a:t>
            </a:r>
          </a:p>
        </p:txBody>
      </p:sp>
    </p:spTree>
    <p:extLst>
      <p:ext uri="{BB962C8B-B14F-4D97-AF65-F5344CB8AC3E}">
        <p14:creationId xmlns:p14="http://schemas.microsoft.com/office/powerpoint/2010/main" val="23734912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2320239"/>
            <a:ext cx="8197114" cy="3810086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FFFFFF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FFFFFF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FFFFFF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FFFFFF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730667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FFFFFF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(UNI SANS REGULAR	, 24 PT.)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48401" y="6354234"/>
            <a:ext cx="2540000" cy="266700"/>
          </a:xfrm>
          <a:prstGeom prst="rect">
            <a:avLst/>
          </a:prstGeom>
        </p:spPr>
      </p:pic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7" y="365069"/>
            <a:ext cx="8184662" cy="998440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27692405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15" y="5945854"/>
            <a:ext cx="1371600" cy="923544"/>
          </a:xfrm>
          <a:prstGeom prst="rect">
            <a:avLst/>
          </a:prstGeom>
        </p:spPr>
      </p:pic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736725"/>
            <a:ext cx="8076956" cy="4015497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FFFFFF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FFFFFF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FFFFFF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FFFFFF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Bulleted content here (Open Sans Light, 24 pt.)</a:t>
            </a:r>
          </a:p>
          <a:p>
            <a:pPr lvl="1"/>
            <a:r>
              <a:rPr lang="en-US" dirty="0"/>
              <a:t>Second level (Open Sans Light, 20)</a:t>
            </a:r>
          </a:p>
          <a:p>
            <a:pPr lvl="2"/>
            <a:r>
              <a:rPr lang="en-US" dirty="0"/>
              <a:t>Third level (Open Sans Light, 18)</a:t>
            </a:r>
          </a:p>
          <a:p>
            <a:pPr lvl="3"/>
            <a:r>
              <a:rPr lang="en-US" dirty="0"/>
              <a:t>Fourth level (Open Sans Light, 16)</a:t>
            </a:r>
          </a:p>
          <a:p>
            <a:pPr lvl="4"/>
            <a:r>
              <a:rPr lang="en-US" dirty="0"/>
              <a:t>Fifth level (Open Sans Light, 14)</a:t>
            </a:r>
          </a:p>
        </p:txBody>
      </p:sp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064505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2363379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48401" y="6354234"/>
            <a:ext cx="2540000" cy="266700"/>
          </a:xfrm>
          <a:prstGeom prst="rect">
            <a:avLst/>
          </a:prstGeom>
        </p:spPr>
      </p:pic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766763" y="1736725"/>
            <a:ext cx="8021637" cy="443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1" baseline="0">
                <a:solidFill>
                  <a:srgbClr val="FFFFFF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/>
              <a:t>Graphics can go here – </a:t>
            </a:r>
            <a:br>
              <a:rPr lang="en-US" dirty="0"/>
            </a:br>
            <a:r>
              <a:rPr lang="en-US" dirty="0"/>
              <a:t>replace this box with your image or chart</a:t>
            </a:r>
          </a:p>
        </p:txBody>
      </p:sp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16644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828560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139" y="5949410"/>
            <a:ext cx="1371600" cy="923544"/>
          </a:xfrm>
          <a:prstGeom prst="rect">
            <a:avLst/>
          </a:prstGeom>
        </p:spPr>
      </p:pic>
      <p:pic>
        <p:nvPicPr>
          <p:cNvPr id="9" name="Picture 8" descr="Wordmark_center_Purple_HEX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39" y="6487457"/>
            <a:ext cx="2425295" cy="163374"/>
          </a:xfrm>
          <a:prstGeom prst="rect">
            <a:avLst/>
          </a:prstGeom>
        </p:spPr>
      </p:pic>
      <p:pic>
        <p:nvPicPr>
          <p:cNvPr id="6" name="Picture 5" descr="Bar_RtAngle_7502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7" y="4006085"/>
            <a:ext cx="2284303" cy="11277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71757" y="1167124"/>
            <a:ext cx="6972300" cy="2641756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rgbClr val="4B2E83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TITLE HERE</a:t>
            </a:r>
            <a:br>
              <a:rPr lang="en-US" dirty="0"/>
            </a:br>
            <a:r>
              <a:rPr lang="en-US" dirty="0"/>
              <a:t>ENCODE NORMAL</a:t>
            </a:r>
            <a:br>
              <a:rPr lang="en-US" dirty="0"/>
            </a:br>
            <a:r>
              <a:rPr lang="en-US" dirty="0"/>
              <a:t>BLACK, 50 PT. </a:t>
            </a:r>
          </a:p>
        </p:txBody>
      </p:sp>
    </p:spTree>
    <p:extLst>
      <p:ext uri="{BB962C8B-B14F-4D97-AF65-F5344CB8AC3E}">
        <p14:creationId xmlns:p14="http://schemas.microsoft.com/office/powerpoint/2010/main" val="33971910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2320239"/>
            <a:ext cx="8197114" cy="3810086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730667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4B2E83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(UNI SANS LIGHT, 24 PT.)</a:t>
            </a:r>
          </a:p>
        </p:txBody>
      </p:sp>
      <p:pic>
        <p:nvPicPr>
          <p:cNvPr id="9" name="Picture 8" descr="Wordmark_center_Purple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155" y="6487457"/>
            <a:ext cx="2425295" cy="163374"/>
          </a:xfrm>
          <a:prstGeom prst="rect">
            <a:avLst/>
          </a:prstGeom>
        </p:spPr>
      </p:pic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84663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rgbClr val="4B2E83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072872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736725"/>
            <a:ext cx="8196210" cy="4015497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pic>
        <p:nvPicPr>
          <p:cNvPr id="9" name="Picture 8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139" y="5949410"/>
            <a:ext cx="1371600" cy="923544"/>
          </a:xfrm>
          <a:prstGeom prst="rect">
            <a:avLst/>
          </a:prstGeom>
        </p:spPr>
      </p:pic>
      <p:pic>
        <p:nvPicPr>
          <p:cNvPr id="7" name="Picture 6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83759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14502204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766763" y="1736725"/>
            <a:ext cx="8021637" cy="443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1" baseline="0">
                <a:solidFill>
                  <a:srgbClr val="999999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/>
              <a:t>Graphics can go here – </a:t>
            </a:r>
            <a:br>
              <a:rPr lang="en-US" dirty="0"/>
            </a:br>
            <a:r>
              <a:rPr lang="en-US" dirty="0"/>
              <a:t>replace this box with your image or chart</a:t>
            </a:r>
          </a:p>
        </p:txBody>
      </p:sp>
      <p:pic>
        <p:nvPicPr>
          <p:cNvPr id="7" name="Picture 6" descr="Wordmark_center_Purple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105" y="6487457"/>
            <a:ext cx="2425295" cy="163374"/>
          </a:xfrm>
          <a:prstGeom prst="rect">
            <a:avLst/>
          </a:prstGeom>
        </p:spPr>
      </p:pic>
      <p:pic>
        <p:nvPicPr>
          <p:cNvPr id="6" name="Picture 5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16644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24895524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37030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9868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63" r:id="rId2"/>
    <p:sldLayoutId id="2147483664" r:id="rId3"/>
    <p:sldLayoutId id="2147483665" r:id="rId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9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a-teaching-goose/uwb-bootup-git-demo-start" TargetMode="External"/><Relationship Id="rId3" Type="http://schemas.openxmlformats.org/officeDocument/2006/relationships/image" Target="../media/image2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16.png"/><Relationship Id="rId4" Type="http://schemas.openxmlformats.org/officeDocument/2006/relationships/image" Target="../media/image34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39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39.gif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gif"/><Relationship Id="rId5" Type="http://schemas.openxmlformats.org/officeDocument/2006/relationships/image" Target="../media/image45.png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tiff"/><Relationship Id="rId7" Type="http://schemas.openxmlformats.org/officeDocument/2006/relationships/image" Target="../media/image12.png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tiff"/><Relationship Id="rId4" Type="http://schemas.openxmlformats.org/officeDocument/2006/relationships/image" Target="../media/image9.tif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8.png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22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gif"/><Relationship Id="rId5" Type="http://schemas.openxmlformats.org/officeDocument/2006/relationships/image" Target="../media/image49.png"/><Relationship Id="rId4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0.png"/><Relationship Id="rId4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gi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53.jpeg"/><Relationship Id="rId7" Type="http://schemas.microsoft.com/office/2007/relationships/hdphoto" Target="../media/hdphoto1.wdp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16.png"/><Relationship Id="rId10" Type="http://schemas.openxmlformats.org/officeDocument/2006/relationships/image" Target="../media/image26.png"/><Relationship Id="rId4" Type="http://schemas.openxmlformats.org/officeDocument/2006/relationships/image" Target="../media/image22.png"/><Relationship Id="rId9" Type="http://schemas.openxmlformats.org/officeDocument/2006/relationships/image" Target="../media/image55.jpe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jpeg"/><Relationship Id="rId3" Type="http://schemas.openxmlformats.org/officeDocument/2006/relationships/image" Target="../media/image22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11" Type="http://schemas.openxmlformats.org/officeDocument/2006/relationships/image" Target="../media/image57.png"/><Relationship Id="rId5" Type="http://schemas.openxmlformats.org/officeDocument/2006/relationships/image" Target="../media/image54.png"/><Relationship Id="rId10" Type="http://schemas.openxmlformats.org/officeDocument/2006/relationships/image" Target="../media/image56.png"/><Relationship Id="rId4" Type="http://schemas.openxmlformats.org/officeDocument/2006/relationships/image" Target="../media/image16.png"/><Relationship Id="rId9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jpeg"/><Relationship Id="rId3" Type="http://schemas.openxmlformats.org/officeDocument/2006/relationships/image" Target="../media/image22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54.png"/><Relationship Id="rId4" Type="http://schemas.openxmlformats.org/officeDocument/2006/relationships/image" Target="../media/image16.png"/><Relationship Id="rId9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github.com/a-teaching-goose/uwb-bootup/tree/main/docs" TargetMode="Externa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jpeg"/><Relationship Id="rId3" Type="http://schemas.openxmlformats.org/officeDocument/2006/relationships/image" Target="../media/image22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54.png"/><Relationship Id="rId10" Type="http://schemas.openxmlformats.org/officeDocument/2006/relationships/image" Target="../media/image58.jpeg"/><Relationship Id="rId4" Type="http://schemas.openxmlformats.org/officeDocument/2006/relationships/image" Target="../media/image16.png"/><Relationship Id="rId9" Type="http://schemas.openxmlformats.org/officeDocument/2006/relationships/image" Target="../media/image26.png"/></Relationships>
</file>

<file path=ppt/slides/_rels/slide3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16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jpeg"/><Relationship Id="rId5" Type="http://schemas.openxmlformats.org/officeDocument/2006/relationships/image" Target="../media/image26.png"/><Relationship Id="rId10" Type="http://schemas.openxmlformats.org/officeDocument/2006/relationships/image" Target="../media/image59.png"/><Relationship Id="rId4" Type="http://schemas.openxmlformats.org/officeDocument/2006/relationships/image" Target="../media/image55.jpeg"/><Relationship Id="rId9" Type="http://schemas.openxmlformats.org/officeDocument/2006/relationships/image" Target="../media/image27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16.png"/><Relationship Id="rId7" Type="http://schemas.openxmlformats.org/officeDocument/2006/relationships/image" Target="../media/image58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10" Type="http://schemas.openxmlformats.org/officeDocument/2006/relationships/image" Target="../media/image62.png"/><Relationship Id="rId4" Type="http://schemas.openxmlformats.org/officeDocument/2006/relationships/image" Target="../media/image55.jpeg"/><Relationship Id="rId9" Type="http://schemas.openxmlformats.org/officeDocument/2006/relationships/image" Target="../media/image6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27.pn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54.png"/><Relationship Id="rId4" Type="http://schemas.openxmlformats.org/officeDocument/2006/relationships/image" Target="../media/image58.jpe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6.png"/><Relationship Id="rId7" Type="http://schemas.openxmlformats.org/officeDocument/2006/relationships/image" Target="../media/image28.pn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microsoft.com/office/2007/relationships/hdphoto" Target="../media/hdphoto1.wdp"/><Relationship Id="rId4" Type="http://schemas.openxmlformats.org/officeDocument/2006/relationships/image" Target="../media/image54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26.png"/><Relationship Id="rId7" Type="http://schemas.openxmlformats.org/officeDocument/2006/relationships/image" Target="../media/image63.pn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microsoft.com/office/2007/relationships/hdphoto" Target="../media/hdphoto1.wdp"/><Relationship Id="rId4" Type="http://schemas.openxmlformats.org/officeDocument/2006/relationships/image" Target="../media/image54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gif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github.com/a-teaching-goose/my_cool_project" TargetMode="External"/><Relationship Id="rId4" Type="http://schemas.openxmlformats.org/officeDocument/2006/relationships/image" Target="../media/image6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3.png"/><Relationship Id="rId4" Type="http://schemas.openxmlformats.org/officeDocument/2006/relationships/image" Target="../media/image72.sv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hyperlink" Target="https://youtu.be/MYP56QJpDr4" TargetMode="Externa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en.wikipedia.org/wiki/Merkle_tree" TargetMode="External"/><Relationship Id="rId4" Type="http://schemas.openxmlformats.org/officeDocument/2006/relationships/image" Target="../media/image7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6.png"/><Relationship Id="rId4" Type="http://schemas.openxmlformats.org/officeDocument/2006/relationships/image" Target="../media/image2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hyperlink" Target="https://forms.gle/Vy4ZsbcDUyZ1PBDD6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BootUp – Git/GitHub</a:t>
            </a:r>
          </a:p>
        </p:txBody>
      </p:sp>
      <p:pic>
        <p:nvPicPr>
          <p:cNvPr id="1026" name="Picture 2" descr="Meme Git Compilation | by Lulu Ilmaknun Qurotaini | Medium">
            <a:extLst>
              <a:ext uri="{FF2B5EF4-FFF2-40B4-BE49-F238E27FC236}">
                <a16:creationId xmlns:a16="http://schemas.microsoft.com/office/drawing/2014/main" id="{3ABE29F3-3EA6-93D7-CFA3-52CFD2C6B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9743" y="107575"/>
            <a:ext cx="2366682" cy="23720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34775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826C714-711F-C020-39C2-1AC3377CE3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1700" y="3556000"/>
            <a:ext cx="3162300" cy="3302000"/>
          </a:xfrm>
          <a:prstGeom prst="rect">
            <a:avLst/>
          </a:prstGeom>
        </p:spPr>
      </p:pic>
      <p:sp>
        <p:nvSpPr>
          <p:cNvPr id="7" name="Document 6">
            <a:extLst>
              <a:ext uri="{FF2B5EF4-FFF2-40B4-BE49-F238E27FC236}">
                <a16:creationId xmlns:a16="http://schemas.microsoft.com/office/drawing/2014/main" id="{42581485-D028-B243-8CB7-D62106501D1F}"/>
              </a:ext>
            </a:extLst>
          </p:cNvPr>
          <p:cNvSpPr/>
          <p:nvPr/>
        </p:nvSpPr>
        <p:spPr>
          <a:xfrm>
            <a:off x="1702234" y="3833580"/>
            <a:ext cx="887505" cy="1098176"/>
          </a:xfrm>
          <a:prstGeom prst="flowChartDocumen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273C77"/>
                </a:solidFill>
              </a:rPr>
              <a:t>Code version 1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8781106-B0BC-5C49-8F70-01F8EE1CC75F}"/>
              </a:ext>
            </a:extLst>
          </p:cNvPr>
          <p:cNvCxnSpPr>
            <a:cxnSpLocks/>
          </p:cNvCxnSpPr>
          <p:nvPr/>
        </p:nvCxnSpPr>
        <p:spPr>
          <a:xfrm>
            <a:off x="1086609" y="5170085"/>
            <a:ext cx="7503458" cy="0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Document 9">
            <a:extLst>
              <a:ext uri="{FF2B5EF4-FFF2-40B4-BE49-F238E27FC236}">
                <a16:creationId xmlns:a16="http://schemas.microsoft.com/office/drawing/2014/main" id="{78B130E3-2022-0242-99C8-B912A7C2EC8B}"/>
              </a:ext>
            </a:extLst>
          </p:cNvPr>
          <p:cNvSpPr/>
          <p:nvPr/>
        </p:nvSpPr>
        <p:spPr>
          <a:xfrm>
            <a:off x="3266175" y="3833580"/>
            <a:ext cx="887505" cy="1098176"/>
          </a:xfrm>
          <a:prstGeom prst="flowChartDocumen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273C77"/>
                </a:solidFill>
              </a:rPr>
              <a:t>Code version 2</a:t>
            </a:r>
          </a:p>
        </p:txBody>
      </p:sp>
      <p:sp>
        <p:nvSpPr>
          <p:cNvPr id="11" name="Document 10">
            <a:extLst>
              <a:ext uri="{FF2B5EF4-FFF2-40B4-BE49-F238E27FC236}">
                <a16:creationId xmlns:a16="http://schemas.microsoft.com/office/drawing/2014/main" id="{E36DDABB-1DE7-954D-90B6-E2C8B5D74800}"/>
              </a:ext>
            </a:extLst>
          </p:cNvPr>
          <p:cNvSpPr/>
          <p:nvPr/>
        </p:nvSpPr>
        <p:spPr>
          <a:xfrm>
            <a:off x="4956421" y="3833580"/>
            <a:ext cx="887505" cy="1098176"/>
          </a:xfrm>
          <a:prstGeom prst="flowChartDocumen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273C77"/>
                </a:solidFill>
              </a:rPr>
              <a:t>Code version 3</a:t>
            </a:r>
          </a:p>
        </p:txBody>
      </p:sp>
      <p:sp>
        <p:nvSpPr>
          <p:cNvPr id="12" name="Document 11">
            <a:extLst>
              <a:ext uri="{FF2B5EF4-FFF2-40B4-BE49-F238E27FC236}">
                <a16:creationId xmlns:a16="http://schemas.microsoft.com/office/drawing/2014/main" id="{520EDA4A-A1D1-0947-9E8F-18427692B891}"/>
              </a:ext>
            </a:extLst>
          </p:cNvPr>
          <p:cNvSpPr/>
          <p:nvPr/>
        </p:nvSpPr>
        <p:spPr>
          <a:xfrm>
            <a:off x="6645461" y="3833580"/>
            <a:ext cx="887505" cy="1098176"/>
          </a:xfrm>
          <a:prstGeom prst="flowChartDocumen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28575"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273C77"/>
                </a:solidFill>
              </a:rPr>
              <a:t>Code</a:t>
            </a:r>
          </a:p>
          <a:p>
            <a:pPr algn="ctr"/>
            <a:r>
              <a:rPr lang="en-US" sz="1400" dirty="0">
                <a:solidFill>
                  <a:srgbClr val="273C77"/>
                </a:solidFill>
              </a:rPr>
              <a:t>……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A86590F-D080-3246-BC86-6CBCE99D1640}"/>
              </a:ext>
            </a:extLst>
          </p:cNvPr>
          <p:cNvSpPr txBox="1"/>
          <p:nvPr/>
        </p:nvSpPr>
        <p:spPr>
          <a:xfrm>
            <a:off x="1580365" y="5312246"/>
            <a:ext cx="957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273C77"/>
                </a:solidFill>
              </a:rPr>
              <a:t>Monday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A23E3A4-052B-2045-BF5F-DAFAB0861508}"/>
              </a:ext>
            </a:extLst>
          </p:cNvPr>
          <p:cNvSpPr txBox="1"/>
          <p:nvPr/>
        </p:nvSpPr>
        <p:spPr>
          <a:xfrm>
            <a:off x="3100180" y="5322959"/>
            <a:ext cx="941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273C77"/>
                </a:solidFill>
              </a:rPr>
              <a:t>Tuesday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6DDA76-7E61-5946-A015-63F3EB9675A8}"/>
              </a:ext>
            </a:extLst>
          </p:cNvPr>
          <p:cNvSpPr txBox="1"/>
          <p:nvPr/>
        </p:nvSpPr>
        <p:spPr>
          <a:xfrm>
            <a:off x="4722353" y="5358636"/>
            <a:ext cx="1277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273C77"/>
                </a:solidFill>
              </a:rPr>
              <a:t>Wednesday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3A2B9FA-A055-F54A-BCC4-0525B8BC48B2}"/>
              </a:ext>
            </a:extLst>
          </p:cNvPr>
          <p:cNvSpPr txBox="1"/>
          <p:nvPr/>
        </p:nvSpPr>
        <p:spPr>
          <a:xfrm>
            <a:off x="6693189" y="5346617"/>
            <a:ext cx="1038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273C77"/>
                </a:solidFill>
              </a:rPr>
              <a:t>Thursday</a:t>
            </a:r>
          </a:p>
        </p:txBody>
      </p:sp>
      <p:sp>
        <p:nvSpPr>
          <p:cNvPr id="23" name="Title 2">
            <a:extLst>
              <a:ext uri="{FF2B5EF4-FFF2-40B4-BE49-F238E27FC236}">
                <a16:creationId xmlns:a16="http://schemas.microsoft.com/office/drawing/2014/main" id="{331652F5-21AD-AB45-991C-E22A3638E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756" y="371511"/>
            <a:ext cx="8183759" cy="991998"/>
          </a:xfrm>
        </p:spPr>
        <p:txBody>
          <a:bodyPr/>
          <a:lstStyle/>
          <a:p>
            <a:r>
              <a:rPr lang="en-US" dirty="0"/>
              <a:t>Source Control</a:t>
            </a:r>
          </a:p>
        </p:txBody>
      </p:sp>
      <p:pic>
        <p:nvPicPr>
          <p:cNvPr id="22" name="Picture 8" descr="Git Installation Along With It's Commands. | by Balson Gorai | Beginner's  Guide to Mobile Web Development | Medium">
            <a:extLst>
              <a:ext uri="{FF2B5EF4-FFF2-40B4-BE49-F238E27FC236}">
                <a16:creationId xmlns:a16="http://schemas.microsoft.com/office/drawing/2014/main" id="{79E0295F-9DD5-D141-8EEC-A7CB824BAB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19" r="24516"/>
          <a:stretch/>
        </p:blipFill>
        <p:spPr bwMode="auto">
          <a:xfrm>
            <a:off x="478677" y="2454872"/>
            <a:ext cx="1502733" cy="864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5AA4EAD-C8F4-724C-AEC0-D904A4161366}"/>
              </a:ext>
            </a:extLst>
          </p:cNvPr>
          <p:cNvSpPr/>
          <p:nvPr/>
        </p:nvSpPr>
        <p:spPr>
          <a:xfrm>
            <a:off x="3646102" y="3024420"/>
            <a:ext cx="13631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i="1" dirty="0">
                <a:solidFill>
                  <a:srgbClr val="C00000"/>
                </a:solidFill>
              </a:rPr>
              <a:t>“commits” </a:t>
            </a:r>
            <a:endParaRPr lang="en-US" sz="2000" i="1" dirty="0">
              <a:solidFill>
                <a:srgbClr val="C0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F72A53-2C6E-4647-865B-6F5DA1C2A5B5}"/>
              </a:ext>
            </a:extLst>
          </p:cNvPr>
          <p:cNvSpPr txBox="1"/>
          <p:nvPr/>
        </p:nvSpPr>
        <p:spPr>
          <a:xfrm>
            <a:off x="101298" y="4623979"/>
            <a:ext cx="12627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Your computer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929EBC-C485-D3C4-AB5D-66A0ECCD4E11}"/>
              </a:ext>
            </a:extLst>
          </p:cNvPr>
          <p:cNvSpPr txBox="1"/>
          <p:nvPr/>
        </p:nvSpPr>
        <p:spPr>
          <a:xfrm>
            <a:off x="8296318" y="5246572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2">
                    <a:lumMod val="50000"/>
                  </a:schemeClr>
                </a:solidFill>
              </a:rPr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2516226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1" grpId="0" animBg="1"/>
      <p:bldP spid="12" grpId="0" animBg="1"/>
      <p:bldP spid="13" grpId="0"/>
      <p:bldP spid="14" grpId="0"/>
      <p:bldP spid="15" grpId="0"/>
      <p:bldP spid="16" grpId="0"/>
      <p:bldP spid="2" grpId="0"/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FB358C4-8FF2-4234-0060-190DD00837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1700" y="3556000"/>
            <a:ext cx="3162300" cy="3302000"/>
          </a:xfrm>
          <a:prstGeom prst="rect">
            <a:avLst/>
          </a:prstGeom>
        </p:spPr>
      </p:pic>
      <p:sp>
        <p:nvSpPr>
          <p:cNvPr id="7" name="Document 6">
            <a:extLst>
              <a:ext uri="{FF2B5EF4-FFF2-40B4-BE49-F238E27FC236}">
                <a16:creationId xmlns:a16="http://schemas.microsoft.com/office/drawing/2014/main" id="{42581485-D028-B243-8CB7-D62106501D1F}"/>
              </a:ext>
            </a:extLst>
          </p:cNvPr>
          <p:cNvSpPr/>
          <p:nvPr/>
        </p:nvSpPr>
        <p:spPr>
          <a:xfrm>
            <a:off x="1702234" y="3833580"/>
            <a:ext cx="887505" cy="1098176"/>
          </a:xfrm>
          <a:prstGeom prst="flowChartDocumen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u="sng" dirty="0">
                <a:solidFill>
                  <a:srgbClr val="273C77"/>
                </a:solidFill>
              </a:rPr>
              <a:t>Code</a:t>
            </a:r>
            <a:r>
              <a:rPr lang="en-US" sz="1400" dirty="0">
                <a:solidFill>
                  <a:srgbClr val="273C77"/>
                </a:solidFill>
              </a:rPr>
              <a:t> </a:t>
            </a:r>
          </a:p>
          <a:p>
            <a:pPr algn="ctr"/>
            <a:endParaRPr lang="en-US" sz="1100" dirty="0">
              <a:solidFill>
                <a:srgbClr val="273C77"/>
              </a:solidFill>
            </a:endParaRPr>
          </a:p>
          <a:p>
            <a:pPr algn="ctr"/>
            <a:r>
              <a:rPr lang="en-US" sz="1100" dirty="0">
                <a:solidFill>
                  <a:srgbClr val="273C77"/>
                </a:solidFill>
              </a:rPr>
              <a:t>commit 1</a:t>
            </a:r>
          </a:p>
          <a:p>
            <a:pPr algn="ctr"/>
            <a:r>
              <a:rPr lang="en-US" sz="1100" dirty="0">
                <a:solidFill>
                  <a:srgbClr val="273C77"/>
                </a:solidFill>
              </a:rPr>
              <a:t>commit 2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8781106-B0BC-5C49-8F70-01F8EE1CC75F}"/>
              </a:ext>
            </a:extLst>
          </p:cNvPr>
          <p:cNvCxnSpPr>
            <a:cxnSpLocks/>
          </p:cNvCxnSpPr>
          <p:nvPr/>
        </p:nvCxnSpPr>
        <p:spPr>
          <a:xfrm>
            <a:off x="1086609" y="5170085"/>
            <a:ext cx="7503458" cy="0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Document 9">
            <a:extLst>
              <a:ext uri="{FF2B5EF4-FFF2-40B4-BE49-F238E27FC236}">
                <a16:creationId xmlns:a16="http://schemas.microsoft.com/office/drawing/2014/main" id="{78B130E3-2022-0242-99C8-B912A7C2EC8B}"/>
              </a:ext>
            </a:extLst>
          </p:cNvPr>
          <p:cNvSpPr/>
          <p:nvPr/>
        </p:nvSpPr>
        <p:spPr>
          <a:xfrm>
            <a:off x="3266175" y="3833580"/>
            <a:ext cx="887505" cy="1098176"/>
          </a:xfrm>
          <a:prstGeom prst="flowChartDocumen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u="sng" dirty="0">
                <a:solidFill>
                  <a:srgbClr val="273C77"/>
                </a:solidFill>
              </a:rPr>
              <a:t>Code</a:t>
            </a:r>
            <a:r>
              <a:rPr lang="en-US" sz="1400" dirty="0">
                <a:solidFill>
                  <a:srgbClr val="273C77"/>
                </a:solidFill>
              </a:rPr>
              <a:t> </a:t>
            </a:r>
          </a:p>
          <a:p>
            <a:pPr algn="ctr"/>
            <a:endParaRPr lang="en-US" sz="1100" dirty="0">
              <a:solidFill>
                <a:srgbClr val="273C77"/>
              </a:solidFill>
            </a:endParaRPr>
          </a:p>
          <a:p>
            <a:pPr algn="ctr"/>
            <a:r>
              <a:rPr lang="en-US" sz="1100" dirty="0">
                <a:solidFill>
                  <a:srgbClr val="273C77"/>
                </a:solidFill>
              </a:rPr>
              <a:t>commit 3</a:t>
            </a:r>
          </a:p>
        </p:txBody>
      </p:sp>
      <p:sp>
        <p:nvSpPr>
          <p:cNvPr id="11" name="Document 10">
            <a:extLst>
              <a:ext uri="{FF2B5EF4-FFF2-40B4-BE49-F238E27FC236}">
                <a16:creationId xmlns:a16="http://schemas.microsoft.com/office/drawing/2014/main" id="{E36DDABB-1DE7-954D-90B6-E2C8B5D74800}"/>
              </a:ext>
            </a:extLst>
          </p:cNvPr>
          <p:cNvSpPr/>
          <p:nvPr/>
        </p:nvSpPr>
        <p:spPr>
          <a:xfrm>
            <a:off x="4956421" y="3762500"/>
            <a:ext cx="887505" cy="1169256"/>
          </a:xfrm>
          <a:prstGeom prst="flowChartDocumen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rgbClr val="273C77"/>
              </a:solidFill>
            </a:endParaRPr>
          </a:p>
          <a:p>
            <a:pPr algn="ctr"/>
            <a:r>
              <a:rPr lang="en-US" sz="1400" u="sng" dirty="0">
                <a:solidFill>
                  <a:srgbClr val="273C77"/>
                </a:solidFill>
              </a:rPr>
              <a:t>Code</a:t>
            </a:r>
            <a:r>
              <a:rPr lang="en-US" sz="1400" dirty="0">
                <a:solidFill>
                  <a:srgbClr val="273C77"/>
                </a:solidFill>
              </a:rPr>
              <a:t> </a:t>
            </a:r>
          </a:p>
          <a:p>
            <a:pPr algn="ctr"/>
            <a:endParaRPr lang="en-US" sz="1100" dirty="0">
              <a:solidFill>
                <a:srgbClr val="273C77"/>
              </a:solidFill>
            </a:endParaRPr>
          </a:p>
          <a:p>
            <a:pPr algn="ctr"/>
            <a:r>
              <a:rPr lang="en-US" sz="1100" dirty="0">
                <a:solidFill>
                  <a:srgbClr val="273C77"/>
                </a:solidFill>
              </a:rPr>
              <a:t>commit 4</a:t>
            </a:r>
          </a:p>
          <a:p>
            <a:pPr algn="ctr"/>
            <a:r>
              <a:rPr lang="en-US" sz="1100" dirty="0">
                <a:solidFill>
                  <a:srgbClr val="273C77"/>
                </a:solidFill>
              </a:rPr>
              <a:t>commit 5</a:t>
            </a:r>
          </a:p>
          <a:p>
            <a:pPr algn="ctr"/>
            <a:r>
              <a:rPr lang="en-US" sz="1100" dirty="0">
                <a:solidFill>
                  <a:srgbClr val="273C77"/>
                </a:solidFill>
              </a:rPr>
              <a:t>commit 6</a:t>
            </a:r>
          </a:p>
          <a:p>
            <a:pPr algn="ctr"/>
            <a:endParaRPr lang="en-US" sz="1400" dirty="0">
              <a:solidFill>
                <a:srgbClr val="273C77"/>
              </a:solidFill>
            </a:endParaRPr>
          </a:p>
        </p:txBody>
      </p:sp>
      <p:sp>
        <p:nvSpPr>
          <p:cNvPr id="12" name="Document 11">
            <a:extLst>
              <a:ext uri="{FF2B5EF4-FFF2-40B4-BE49-F238E27FC236}">
                <a16:creationId xmlns:a16="http://schemas.microsoft.com/office/drawing/2014/main" id="{520EDA4A-A1D1-0947-9E8F-18427692B891}"/>
              </a:ext>
            </a:extLst>
          </p:cNvPr>
          <p:cNvSpPr/>
          <p:nvPr/>
        </p:nvSpPr>
        <p:spPr>
          <a:xfrm>
            <a:off x="6645461" y="3833580"/>
            <a:ext cx="887505" cy="1098176"/>
          </a:xfrm>
          <a:prstGeom prst="flowChartDocumen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28575"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273C77"/>
                </a:solidFill>
              </a:rPr>
              <a:t>Code</a:t>
            </a:r>
          </a:p>
          <a:p>
            <a:pPr algn="ctr"/>
            <a:r>
              <a:rPr lang="en-US" sz="1400" dirty="0">
                <a:solidFill>
                  <a:srgbClr val="273C77"/>
                </a:solidFill>
              </a:rPr>
              <a:t>……</a:t>
            </a:r>
          </a:p>
        </p:txBody>
      </p:sp>
      <p:sp>
        <p:nvSpPr>
          <p:cNvPr id="17" name="Cloud 16">
            <a:extLst>
              <a:ext uri="{FF2B5EF4-FFF2-40B4-BE49-F238E27FC236}">
                <a16:creationId xmlns:a16="http://schemas.microsoft.com/office/drawing/2014/main" id="{304E463D-9D69-F248-92FD-C53B7430ACD4}"/>
              </a:ext>
            </a:extLst>
          </p:cNvPr>
          <p:cNvSpPr/>
          <p:nvPr/>
        </p:nvSpPr>
        <p:spPr>
          <a:xfrm>
            <a:off x="5726526" y="716471"/>
            <a:ext cx="2662518" cy="1775006"/>
          </a:xfrm>
          <a:prstGeom prst="cloud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solidFill>
              <a:schemeClr val="bg2">
                <a:lumMod val="6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273C77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E277F3C-CE88-BF4B-8AB0-BCD23C9D63B5}"/>
              </a:ext>
            </a:extLst>
          </p:cNvPr>
          <p:cNvGrpSpPr/>
          <p:nvPr/>
        </p:nvGrpSpPr>
        <p:grpSpPr>
          <a:xfrm>
            <a:off x="6223853" y="1078873"/>
            <a:ext cx="1860987" cy="946371"/>
            <a:chOff x="6234142" y="828072"/>
            <a:chExt cx="2491379" cy="1266945"/>
          </a:xfrm>
        </p:grpSpPr>
        <p:sp>
          <p:nvSpPr>
            <p:cNvPr id="19" name="Document 18">
              <a:extLst>
                <a:ext uri="{FF2B5EF4-FFF2-40B4-BE49-F238E27FC236}">
                  <a16:creationId xmlns:a16="http://schemas.microsoft.com/office/drawing/2014/main" id="{28411CC2-065E-5B42-BE43-DEA4BC8A581E}"/>
                </a:ext>
              </a:extLst>
            </p:cNvPr>
            <p:cNvSpPr/>
            <p:nvPr/>
          </p:nvSpPr>
          <p:spPr>
            <a:xfrm>
              <a:off x="6234142" y="828072"/>
              <a:ext cx="887505" cy="1098176"/>
            </a:xfrm>
            <a:prstGeom prst="flowChartDocument">
              <a:avLst/>
            </a:prstGeom>
            <a:gradFill flip="none" rotWithShape="1">
              <a:gsLst>
                <a:gs pos="0">
                  <a:schemeClr val="accent2">
                    <a:lumMod val="0"/>
                    <a:lumOff val="100000"/>
                  </a:schemeClr>
                </a:gs>
                <a:gs pos="35000">
                  <a:schemeClr val="accent2">
                    <a:lumMod val="0"/>
                    <a:lumOff val="100000"/>
                  </a:schemeClr>
                </a:gs>
                <a:gs pos="100000">
                  <a:schemeClr val="accent2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u="sng" dirty="0">
                  <a:solidFill>
                    <a:srgbClr val="273C77"/>
                  </a:solidFill>
                </a:rPr>
                <a:t>Code</a:t>
              </a:r>
              <a:r>
                <a:rPr lang="en-US" sz="1000" dirty="0">
                  <a:solidFill>
                    <a:srgbClr val="273C77"/>
                  </a:solidFill>
                </a:rPr>
                <a:t> commit 1,2</a:t>
              </a:r>
            </a:p>
          </p:txBody>
        </p:sp>
        <p:sp>
          <p:nvSpPr>
            <p:cNvPr id="20" name="Document 19">
              <a:extLst>
                <a:ext uri="{FF2B5EF4-FFF2-40B4-BE49-F238E27FC236}">
                  <a16:creationId xmlns:a16="http://schemas.microsoft.com/office/drawing/2014/main" id="{EF8219AE-9E5B-284C-BA22-9645AD4DA748}"/>
                </a:ext>
              </a:extLst>
            </p:cNvPr>
            <p:cNvSpPr/>
            <p:nvPr/>
          </p:nvSpPr>
          <p:spPr>
            <a:xfrm>
              <a:off x="7036079" y="896561"/>
              <a:ext cx="887505" cy="1098176"/>
            </a:xfrm>
            <a:prstGeom prst="flowChartDocument">
              <a:avLst/>
            </a:prstGeom>
            <a:gradFill flip="none" rotWithShape="1">
              <a:gsLst>
                <a:gs pos="0">
                  <a:schemeClr val="accent2">
                    <a:lumMod val="0"/>
                    <a:lumOff val="100000"/>
                  </a:schemeClr>
                </a:gs>
                <a:gs pos="35000">
                  <a:schemeClr val="accent2">
                    <a:lumMod val="0"/>
                    <a:lumOff val="100000"/>
                  </a:schemeClr>
                </a:gs>
                <a:gs pos="100000">
                  <a:schemeClr val="accent2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u="sng" dirty="0">
                  <a:solidFill>
                    <a:srgbClr val="273C77"/>
                  </a:solidFill>
                </a:rPr>
                <a:t>Code</a:t>
              </a:r>
              <a:r>
                <a:rPr lang="en-US" sz="1000" dirty="0">
                  <a:solidFill>
                    <a:srgbClr val="273C77"/>
                  </a:solidFill>
                </a:rPr>
                <a:t> commit 3</a:t>
              </a:r>
            </a:p>
          </p:txBody>
        </p:sp>
        <p:sp>
          <p:nvSpPr>
            <p:cNvPr id="21" name="Document 20">
              <a:extLst>
                <a:ext uri="{FF2B5EF4-FFF2-40B4-BE49-F238E27FC236}">
                  <a16:creationId xmlns:a16="http://schemas.microsoft.com/office/drawing/2014/main" id="{CC7AFA5A-3B3F-8443-9F30-A583060AD2E2}"/>
                </a:ext>
              </a:extLst>
            </p:cNvPr>
            <p:cNvSpPr/>
            <p:nvPr/>
          </p:nvSpPr>
          <p:spPr>
            <a:xfrm>
              <a:off x="7838016" y="996841"/>
              <a:ext cx="887505" cy="1098176"/>
            </a:xfrm>
            <a:prstGeom prst="flowChartDocument">
              <a:avLst/>
            </a:prstGeom>
            <a:gradFill flip="none" rotWithShape="1">
              <a:gsLst>
                <a:gs pos="0">
                  <a:schemeClr val="accent2">
                    <a:lumMod val="0"/>
                    <a:lumOff val="100000"/>
                  </a:schemeClr>
                </a:gs>
                <a:gs pos="35000">
                  <a:schemeClr val="accent2">
                    <a:lumMod val="0"/>
                    <a:lumOff val="100000"/>
                  </a:schemeClr>
                </a:gs>
                <a:gs pos="100000">
                  <a:schemeClr val="accent2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u="sng" dirty="0">
                  <a:solidFill>
                    <a:srgbClr val="273C77"/>
                  </a:solidFill>
                </a:rPr>
                <a:t>Code</a:t>
              </a:r>
              <a:r>
                <a:rPr lang="en-US" sz="1000" dirty="0">
                  <a:solidFill>
                    <a:srgbClr val="273C77"/>
                  </a:solidFill>
                </a:rPr>
                <a:t> commit 4,5,6</a:t>
              </a:r>
            </a:p>
          </p:txBody>
        </p:sp>
      </p:grpSp>
      <p:pic>
        <p:nvPicPr>
          <p:cNvPr id="22" name="Picture 8" descr="Git Installation Along With It's Commands. | by Balson Gorai | Beginner's  Guide to Mobile Web Development | Medium">
            <a:extLst>
              <a:ext uri="{FF2B5EF4-FFF2-40B4-BE49-F238E27FC236}">
                <a16:creationId xmlns:a16="http://schemas.microsoft.com/office/drawing/2014/main" id="{79E0295F-9DD5-D141-8EEC-A7CB824BAB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19" r="24516"/>
          <a:stretch/>
        </p:blipFill>
        <p:spPr bwMode="auto">
          <a:xfrm>
            <a:off x="335242" y="2605121"/>
            <a:ext cx="1502733" cy="864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GitHub Key Features Now Free For All Users - Somag News">
            <a:extLst>
              <a:ext uri="{FF2B5EF4-FFF2-40B4-BE49-F238E27FC236}">
                <a16:creationId xmlns:a16="http://schemas.microsoft.com/office/drawing/2014/main" id="{5BB26273-637A-4543-82F0-E2C47EA246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32" r="16410"/>
          <a:stretch/>
        </p:blipFill>
        <p:spPr bwMode="auto">
          <a:xfrm>
            <a:off x="4690084" y="250242"/>
            <a:ext cx="1234258" cy="1047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3F72A53-2C6E-4647-865B-6F5DA1C2A5B5}"/>
              </a:ext>
            </a:extLst>
          </p:cNvPr>
          <p:cNvSpPr txBox="1"/>
          <p:nvPr/>
        </p:nvSpPr>
        <p:spPr>
          <a:xfrm>
            <a:off x="101298" y="4623979"/>
            <a:ext cx="12627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Your computer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13BA48-0118-A765-4164-3B315B620F5E}"/>
              </a:ext>
            </a:extLst>
          </p:cNvPr>
          <p:cNvSpPr txBox="1"/>
          <p:nvPr/>
        </p:nvSpPr>
        <p:spPr>
          <a:xfrm>
            <a:off x="8296318" y="5246572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2">
                    <a:lumMod val="50000"/>
                  </a:schemeClr>
                </a:solidFill>
              </a:rPr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42913546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4BF8AE3-A738-893B-8306-7DD831E20D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1700" y="3556000"/>
            <a:ext cx="3162300" cy="3302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3E4F04A-6000-2444-83B3-DCD478931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 Control:</a:t>
            </a:r>
          </a:p>
        </p:txBody>
      </p:sp>
      <p:pic>
        <p:nvPicPr>
          <p:cNvPr id="5128" name="Picture 8" descr="Git Installation Along With It's Commands. | by Balson Gorai | Beginner's  Guide to Mobile Web Development | Medium">
            <a:extLst>
              <a:ext uri="{FF2B5EF4-FFF2-40B4-BE49-F238E27FC236}">
                <a16:creationId xmlns:a16="http://schemas.microsoft.com/office/drawing/2014/main" id="{69DEBF5B-AB4E-2A41-9BD6-96743335A8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19" r="24516"/>
          <a:stretch/>
        </p:blipFill>
        <p:spPr bwMode="auto">
          <a:xfrm>
            <a:off x="6750364" y="187551"/>
            <a:ext cx="1870723" cy="1075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A25BCB25-1832-5C49-8117-C41840AF0CB0}"/>
              </a:ext>
            </a:extLst>
          </p:cNvPr>
          <p:cNvSpPr/>
          <p:nvPr/>
        </p:nvSpPr>
        <p:spPr>
          <a:xfrm>
            <a:off x="1543663" y="3960616"/>
            <a:ext cx="623943" cy="623943"/>
          </a:xfrm>
          <a:prstGeom prst="ellipse">
            <a:avLst/>
          </a:prstGeom>
          <a:solidFill>
            <a:srgbClr val="00B0F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8D803039-970C-344A-920F-C3A642F8F4D0}"/>
              </a:ext>
            </a:extLst>
          </p:cNvPr>
          <p:cNvSpPr/>
          <p:nvPr/>
        </p:nvSpPr>
        <p:spPr>
          <a:xfrm>
            <a:off x="2642736" y="3960616"/>
            <a:ext cx="623943" cy="623943"/>
          </a:xfrm>
          <a:prstGeom prst="ellipse">
            <a:avLst/>
          </a:prstGeom>
          <a:solidFill>
            <a:srgbClr val="00B0F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F671C12-407D-DF45-8DEA-87C4F0E4CB79}"/>
              </a:ext>
            </a:extLst>
          </p:cNvPr>
          <p:cNvCxnSpPr>
            <a:cxnSpLocks/>
            <a:stCxn id="2" idx="6"/>
            <a:endCxn id="36" idx="2"/>
          </p:cNvCxnSpPr>
          <p:nvPr/>
        </p:nvCxnSpPr>
        <p:spPr>
          <a:xfrm>
            <a:off x="2167606" y="4272588"/>
            <a:ext cx="475130" cy="0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EA92446E-D1A3-A04C-8AD3-FBB6AF830512}"/>
              </a:ext>
            </a:extLst>
          </p:cNvPr>
          <p:cNvSpPr/>
          <p:nvPr/>
        </p:nvSpPr>
        <p:spPr>
          <a:xfrm>
            <a:off x="3741809" y="4002742"/>
            <a:ext cx="623943" cy="623943"/>
          </a:xfrm>
          <a:prstGeom prst="ellipse">
            <a:avLst/>
          </a:prstGeom>
          <a:solidFill>
            <a:srgbClr val="00B0F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FE9CB3D2-39A9-4F4C-B072-07A5E1267DB5}"/>
              </a:ext>
            </a:extLst>
          </p:cNvPr>
          <p:cNvCxnSpPr>
            <a:cxnSpLocks/>
            <a:endCxn id="38" idx="2"/>
          </p:cNvCxnSpPr>
          <p:nvPr/>
        </p:nvCxnSpPr>
        <p:spPr>
          <a:xfrm>
            <a:off x="3266679" y="4314714"/>
            <a:ext cx="475130" cy="0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1991803-450A-5A4B-B4F8-E88598852F53}"/>
              </a:ext>
            </a:extLst>
          </p:cNvPr>
          <p:cNvSpPr txBox="1"/>
          <p:nvPr/>
        </p:nvSpPr>
        <p:spPr>
          <a:xfrm>
            <a:off x="1485180" y="3699006"/>
            <a:ext cx="74090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accent4">
                    <a:lumMod val="50000"/>
                  </a:schemeClr>
                </a:solidFill>
              </a:rPr>
              <a:t>Commit 1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C0E8080-32A6-B542-AF85-6F6AB2AA5FD4}"/>
              </a:ext>
            </a:extLst>
          </p:cNvPr>
          <p:cNvSpPr txBox="1"/>
          <p:nvPr/>
        </p:nvSpPr>
        <p:spPr>
          <a:xfrm>
            <a:off x="2584253" y="3699006"/>
            <a:ext cx="72487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accent4">
                    <a:lumMod val="50000"/>
                  </a:schemeClr>
                </a:solidFill>
              </a:rPr>
              <a:t>Commit 2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F9CCB2E-A7A6-1046-87F3-81729EB1E3A7}"/>
              </a:ext>
            </a:extLst>
          </p:cNvPr>
          <p:cNvSpPr txBox="1"/>
          <p:nvPr/>
        </p:nvSpPr>
        <p:spPr>
          <a:xfrm>
            <a:off x="3691341" y="3702224"/>
            <a:ext cx="72487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accent4">
                    <a:lumMod val="50000"/>
                  </a:schemeClr>
                </a:solidFill>
              </a:rPr>
              <a:t>Commit 3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061B0D26-F6E2-F64E-9DFD-54616C58E479}"/>
              </a:ext>
            </a:extLst>
          </p:cNvPr>
          <p:cNvCxnSpPr>
            <a:cxnSpLocks/>
            <a:endCxn id="66" idx="2"/>
          </p:cNvCxnSpPr>
          <p:nvPr/>
        </p:nvCxnSpPr>
        <p:spPr>
          <a:xfrm flipV="1">
            <a:off x="4365751" y="4313809"/>
            <a:ext cx="909682" cy="906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Oval 56">
            <a:extLst>
              <a:ext uri="{FF2B5EF4-FFF2-40B4-BE49-F238E27FC236}">
                <a16:creationId xmlns:a16="http://schemas.microsoft.com/office/drawing/2014/main" id="{79B4E426-6D9C-5840-8F9B-35E35C685B4A}"/>
              </a:ext>
            </a:extLst>
          </p:cNvPr>
          <p:cNvSpPr/>
          <p:nvPr/>
        </p:nvSpPr>
        <p:spPr>
          <a:xfrm>
            <a:off x="6629254" y="4002741"/>
            <a:ext cx="623943" cy="623943"/>
          </a:xfrm>
          <a:prstGeom prst="ellipse">
            <a:avLst/>
          </a:prstGeom>
          <a:solidFill>
            <a:srgbClr val="00B0F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2640AA42-BA15-A342-8AE6-26C1EFD8EDA3}"/>
              </a:ext>
            </a:extLst>
          </p:cNvPr>
          <p:cNvSpPr txBox="1"/>
          <p:nvPr/>
        </p:nvSpPr>
        <p:spPr>
          <a:xfrm>
            <a:off x="5146990" y="3706700"/>
            <a:ext cx="72487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accent4">
                    <a:lumMod val="50000"/>
                  </a:schemeClr>
                </a:solidFill>
              </a:rPr>
              <a:t>Commit 6</a:t>
            </a: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3D0C0D68-3B6C-1247-87AC-59B39F50ED71}"/>
              </a:ext>
            </a:extLst>
          </p:cNvPr>
          <p:cNvSpPr/>
          <p:nvPr/>
        </p:nvSpPr>
        <p:spPr>
          <a:xfrm>
            <a:off x="5275433" y="4001837"/>
            <a:ext cx="623943" cy="623943"/>
          </a:xfrm>
          <a:prstGeom prst="ellipse">
            <a:avLst/>
          </a:prstGeom>
          <a:solidFill>
            <a:srgbClr val="00B0F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4F8D5293-387F-F943-92E0-E34F5BD7DCE8}"/>
              </a:ext>
            </a:extLst>
          </p:cNvPr>
          <p:cNvCxnSpPr>
            <a:cxnSpLocks/>
            <a:stCxn id="66" idx="6"/>
            <a:endCxn id="57" idx="2"/>
          </p:cNvCxnSpPr>
          <p:nvPr/>
        </p:nvCxnSpPr>
        <p:spPr>
          <a:xfrm>
            <a:off x="5899376" y="4313809"/>
            <a:ext cx="729878" cy="904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EB3EEAA9-8EAF-7E42-BDE6-F4D72C9708C1}"/>
              </a:ext>
            </a:extLst>
          </p:cNvPr>
          <p:cNvSpPr txBox="1"/>
          <p:nvPr/>
        </p:nvSpPr>
        <p:spPr>
          <a:xfrm>
            <a:off x="6578786" y="3706700"/>
            <a:ext cx="72487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accent4">
                    <a:lumMod val="50000"/>
                  </a:schemeClr>
                </a:solidFill>
              </a:rPr>
              <a:t>Commit 7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BA02DCE-D1DC-094D-8AAD-2A05079C077A}"/>
              </a:ext>
            </a:extLst>
          </p:cNvPr>
          <p:cNvCxnSpPr>
            <a:cxnSpLocks/>
          </p:cNvCxnSpPr>
          <p:nvPr/>
        </p:nvCxnSpPr>
        <p:spPr>
          <a:xfrm>
            <a:off x="1086609" y="5170085"/>
            <a:ext cx="7503458" cy="0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C3C57D1-8A59-6DB0-C256-CBFE33384D05}"/>
              </a:ext>
            </a:extLst>
          </p:cNvPr>
          <p:cNvSpPr txBox="1"/>
          <p:nvPr/>
        </p:nvSpPr>
        <p:spPr>
          <a:xfrm>
            <a:off x="8296318" y="5246572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2">
                    <a:lumMod val="50000"/>
                  </a:schemeClr>
                </a:solidFill>
              </a:rPr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1378641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6" grpId="0" animBg="1"/>
      <p:bldP spid="38" grpId="0" animBg="1"/>
      <p:bldP spid="19" grpId="0"/>
      <p:bldP spid="46" grpId="0"/>
      <p:bldP spid="47" grpId="0"/>
      <p:bldP spid="57" grpId="0" animBg="1"/>
      <p:bldP spid="65" grpId="0"/>
      <p:bldP spid="66" grpId="0" animBg="1"/>
      <p:bldP spid="7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A57004D-0E78-2A1E-88B1-71B79E71ED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1700" y="3556000"/>
            <a:ext cx="3162300" cy="3302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EF1E231-D9FA-1F4E-9623-87FDD68B81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Git/GitHub Terms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862D4EA-FA7D-1943-A927-2BE7802C85F5}"/>
              </a:ext>
            </a:extLst>
          </p:cNvPr>
          <p:cNvGrpSpPr/>
          <p:nvPr/>
        </p:nvGrpSpPr>
        <p:grpSpPr>
          <a:xfrm>
            <a:off x="671756" y="1856216"/>
            <a:ext cx="5034942" cy="992853"/>
            <a:chOff x="1045038" y="1749559"/>
            <a:chExt cx="5034942" cy="992853"/>
          </a:xfrm>
        </p:grpSpPr>
        <p:pic>
          <p:nvPicPr>
            <p:cNvPr id="5" name="Graphic 4" descr="Warehouse outline">
              <a:extLst>
                <a:ext uri="{FF2B5EF4-FFF2-40B4-BE49-F238E27FC236}">
                  <a16:creationId xmlns:a16="http://schemas.microsoft.com/office/drawing/2014/main" id="{EC58810D-AEF5-4446-A42B-DAF366C8CA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155108" y="1749559"/>
              <a:ext cx="924872" cy="924872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1D5E2CD-19BF-7441-9D34-82CA0AE34783}"/>
                </a:ext>
              </a:extLst>
            </p:cNvPr>
            <p:cNvSpPr txBox="1"/>
            <p:nvPr/>
          </p:nvSpPr>
          <p:spPr>
            <a:xfrm>
              <a:off x="1045038" y="1819082"/>
              <a:ext cx="3597267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Repository, or “Repo”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endParaRPr lang="en-US" sz="1000" dirty="0"/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000" dirty="0"/>
                <a:t>Collection files from a project</a:t>
              </a:r>
              <a:endParaRPr lang="en-US" sz="2400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C9989A8-FE42-8647-B6AB-C9143D270436}"/>
              </a:ext>
            </a:extLst>
          </p:cNvPr>
          <p:cNvGrpSpPr/>
          <p:nvPr/>
        </p:nvGrpSpPr>
        <p:grpSpPr>
          <a:xfrm>
            <a:off x="671756" y="3429000"/>
            <a:ext cx="5830239" cy="1090074"/>
            <a:chOff x="1045038" y="3299597"/>
            <a:chExt cx="5830239" cy="109007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1685553-D9E3-444C-8755-B0F4D026D52B}"/>
                </a:ext>
              </a:extLst>
            </p:cNvPr>
            <p:cNvSpPr txBox="1"/>
            <p:nvPr/>
          </p:nvSpPr>
          <p:spPr>
            <a:xfrm>
              <a:off x="1045038" y="3299597"/>
              <a:ext cx="490172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Commit</a:t>
              </a:r>
              <a:endParaRPr lang="en-US" sz="2000" dirty="0"/>
            </a:p>
            <a:p>
              <a:pPr marL="342900" indent="-342900">
                <a:buFont typeface="Arial" panose="020B0604020202020204" pitchFamily="34" charset="0"/>
                <a:buChar char="•"/>
              </a:pPr>
              <a:endParaRPr lang="en-US" sz="1000" dirty="0"/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000" dirty="0"/>
                <a:t>A snapshot of the repo at the certain time</a:t>
              </a:r>
              <a:endParaRPr lang="en-US" sz="2400" dirty="0"/>
            </a:p>
          </p:txBody>
        </p:sp>
        <p:pic>
          <p:nvPicPr>
            <p:cNvPr id="12" name="Graphic 11" descr="Camera outline">
              <a:extLst>
                <a:ext uri="{FF2B5EF4-FFF2-40B4-BE49-F238E27FC236}">
                  <a16:creationId xmlns:a16="http://schemas.microsoft.com/office/drawing/2014/main" id="{086842BD-91DF-9C41-BD05-62C1B2E3533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079981" y="3594375"/>
              <a:ext cx="795296" cy="795296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75F4B64-7E1B-CD40-93EF-98F5C6913007}"/>
              </a:ext>
            </a:extLst>
          </p:cNvPr>
          <p:cNvGrpSpPr/>
          <p:nvPr/>
        </p:nvGrpSpPr>
        <p:grpSpPr>
          <a:xfrm>
            <a:off x="671756" y="4917110"/>
            <a:ext cx="7402790" cy="1204290"/>
            <a:chOff x="1045037" y="4623722"/>
            <a:chExt cx="7402790" cy="120429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27EF2A0-35B2-E142-AC86-FCA779D5A5EB}"/>
                </a:ext>
              </a:extLst>
            </p:cNvPr>
            <p:cNvSpPr txBox="1"/>
            <p:nvPr/>
          </p:nvSpPr>
          <p:spPr>
            <a:xfrm>
              <a:off x="1045037" y="4623722"/>
              <a:ext cx="6333337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Branch</a:t>
              </a:r>
              <a:endParaRPr lang="en-US" sz="2000" dirty="0"/>
            </a:p>
            <a:p>
              <a:pPr marL="342900" indent="-342900">
                <a:buFont typeface="Arial" panose="020B0604020202020204" pitchFamily="34" charset="0"/>
                <a:buChar char="•"/>
              </a:pPr>
              <a:endParaRPr lang="en-US" sz="1000" dirty="0"/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000" dirty="0"/>
                <a:t>A line of development, consisting of a series of commits</a:t>
              </a:r>
              <a:endParaRPr lang="en-US" sz="2400" dirty="0"/>
            </a:p>
          </p:txBody>
        </p:sp>
        <p:pic>
          <p:nvPicPr>
            <p:cNvPr id="16" name="Graphic 15" descr="Branching diagram outline">
              <a:extLst>
                <a:ext uri="{FF2B5EF4-FFF2-40B4-BE49-F238E27FC236}">
                  <a16:creationId xmlns:a16="http://schemas.microsoft.com/office/drawing/2014/main" id="{94F24045-0BC0-7244-A707-CF0F5A360EE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rot="5400000">
              <a:off x="7533427" y="4913612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30863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DB8734A0-725C-A288-2811-69193EE03E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1700" y="3556000"/>
            <a:ext cx="3162300" cy="3302000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A51E7D34-FD4A-2C88-91DA-CF52183D0A3D}"/>
              </a:ext>
            </a:extLst>
          </p:cNvPr>
          <p:cNvGrpSpPr/>
          <p:nvPr/>
        </p:nvGrpSpPr>
        <p:grpSpPr>
          <a:xfrm>
            <a:off x="5498761" y="1453222"/>
            <a:ext cx="2473782" cy="2118130"/>
            <a:chOff x="5498761" y="1453222"/>
            <a:chExt cx="2473782" cy="2118130"/>
          </a:xfrm>
        </p:grpSpPr>
        <p:pic>
          <p:nvPicPr>
            <p:cNvPr id="4100" name="Picture 4" descr="Handdrawn Folder Doodle Icon. Hand Drawn Black Sketch. Sign Symbol.  Decoration Element. White Background. Isolated. Flat Design Stock Vector -  Illustration of binder, clip: 129442301">
              <a:extLst>
                <a:ext uri="{FF2B5EF4-FFF2-40B4-BE49-F238E27FC236}">
                  <a16:creationId xmlns:a16="http://schemas.microsoft.com/office/drawing/2014/main" id="{B4BFB655-24CB-1FEC-33C7-9EB364C26FE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760" t="15164" r="7060" b="21177"/>
            <a:stretch/>
          </p:blipFill>
          <p:spPr bwMode="auto">
            <a:xfrm>
              <a:off x="5498761" y="1453222"/>
              <a:ext cx="1344706" cy="11715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1680BD9-0F8D-E1CE-6DE0-66940D329696}"/>
                </a:ext>
              </a:extLst>
            </p:cNvPr>
            <p:cNvSpPr txBox="1"/>
            <p:nvPr/>
          </p:nvSpPr>
          <p:spPr>
            <a:xfrm>
              <a:off x="6979194" y="3202020"/>
              <a:ext cx="9933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Git Repo</a:t>
              </a:r>
            </a:p>
          </p:txBody>
        </p:sp>
      </p:grpSp>
      <p:sp>
        <p:nvSpPr>
          <p:cNvPr id="11" name="Right Arrow 10">
            <a:extLst>
              <a:ext uri="{FF2B5EF4-FFF2-40B4-BE49-F238E27FC236}">
                <a16:creationId xmlns:a16="http://schemas.microsoft.com/office/drawing/2014/main" id="{9731AB6D-814C-0068-9D0F-5A8C1A2D206A}"/>
              </a:ext>
            </a:extLst>
          </p:cNvPr>
          <p:cNvSpPr/>
          <p:nvPr/>
        </p:nvSpPr>
        <p:spPr>
          <a:xfrm>
            <a:off x="3901456" y="1389034"/>
            <a:ext cx="788894" cy="1299882"/>
          </a:xfrm>
          <a:prstGeom prst="rightArrow">
            <a:avLst/>
          </a:prstGeom>
          <a:solidFill>
            <a:schemeClr val="accent1">
              <a:lumMod val="20000"/>
              <a:lumOff val="80000"/>
              <a:alpha val="46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4737B91-B770-D617-E66F-4E0A993402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3059" y="1147856"/>
            <a:ext cx="3048000" cy="85090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31BAE34A-ACEB-FB37-1812-E303E73A422C}"/>
              </a:ext>
            </a:extLst>
          </p:cNvPr>
          <p:cNvGrpSpPr/>
          <p:nvPr/>
        </p:nvGrpSpPr>
        <p:grpSpPr>
          <a:xfrm>
            <a:off x="920650" y="737278"/>
            <a:ext cx="2013007" cy="2838200"/>
            <a:chOff x="1108908" y="2332622"/>
            <a:chExt cx="2013007" cy="2838200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F8D560CD-A86E-3AC4-CB5A-E366C5AA0B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6751" r="48604"/>
            <a:stretch/>
          </p:blipFill>
          <p:spPr>
            <a:xfrm>
              <a:off x="1108908" y="2332622"/>
              <a:ext cx="2013007" cy="2371677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DC20862-F71B-87AD-DA9A-8EB9454F212A}"/>
                </a:ext>
              </a:extLst>
            </p:cNvPr>
            <p:cNvSpPr txBox="1"/>
            <p:nvPr/>
          </p:nvSpPr>
          <p:spPr>
            <a:xfrm>
              <a:off x="1262449" y="4801490"/>
              <a:ext cx="14568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Project folder</a:t>
              </a:r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31287406-E1FE-740A-854D-71742E5E682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8396" t="7270"/>
          <a:stretch/>
        </p:blipFill>
        <p:spPr>
          <a:xfrm>
            <a:off x="6311587" y="1147856"/>
            <a:ext cx="2072731" cy="10863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54B40ECF-F6FA-16C8-4D21-FBD1391C2086}"/>
              </a:ext>
            </a:extLst>
          </p:cNvPr>
          <p:cNvGrpSpPr/>
          <p:nvPr/>
        </p:nvGrpSpPr>
        <p:grpSpPr>
          <a:xfrm>
            <a:off x="3901456" y="3496609"/>
            <a:ext cx="3012333" cy="720118"/>
            <a:chOff x="3901456" y="3496609"/>
            <a:chExt cx="3012333" cy="720118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19B7BE2-2A3A-7565-8DC0-F4746052FAAE}"/>
                </a:ext>
              </a:extLst>
            </p:cNvPr>
            <p:cNvSpPr txBox="1"/>
            <p:nvPr/>
          </p:nvSpPr>
          <p:spPr>
            <a:xfrm>
              <a:off x="3901456" y="3496609"/>
              <a:ext cx="976549" cy="461665"/>
            </a:xfrm>
            <a:prstGeom prst="rect">
              <a:avLst/>
            </a:prstGeom>
            <a:solidFill>
              <a:srgbClr val="010000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FFFF00"/>
                  </a:solidFill>
                </a:rPr>
                <a:t>git init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0D0B412-7E6D-6166-5D0B-B47C68DA5893}"/>
                </a:ext>
              </a:extLst>
            </p:cNvPr>
            <p:cNvSpPr txBox="1"/>
            <p:nvPr/>
          </p:nvSpPr>
          <p:spPr>
            <a:xfrm>
              <a:off x="4247675" y="3970506"/>
              <a:ext cx="266611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i="1" dirty="0">
                  <a:solidFill>
                    <a:schemeClr val="bg2">
                      <a:lumMod val="50000"/>
                    </a:schemeClr>
                  </a:solidFill>
                </a:rPr>
                <a:t>“Hey Git! Manage this folder as a repo(sitory)!”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510CEE7-0B1A-B15E-00B1-F31277F7B968}"/>
              </a:ext>
            </a:extLst>
          </p:cNvPr>
          <p:cNvGrpSpPr/>
          <p:nvPr/>
        </p:nvGrpSpPr>
        <p:grpSpPr>
          <a:xfrm>
            <a:off x="3901456" y="4461170"/>
            <a:ext cx="2836141" cy="707886"/>
            <a:chOff x="3901456" y="4461170"/>
            <a:chExt cx="2836141" cy="707886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544B7C2-5490-0F95-7093-0B8474F2E902}"/>
                </a:ext>
              </a:extLst>
            </p:cNvPr>
            <p:cNvSpPr txBox="1"/>
            <p:nvPr/>
          </p:nvSpPr>
          <p:spPr>
            <a:xfrm>
              <a:off x="3901456" y="4461170"/>
              <a:ext cx="1188146" cy="461665"/>
            </a:xfrm>
            <a:prstGeom prst="rect">
              <a:avLst/>
            </a:prstGeom>
            <a:solidFill>
              <a:srgbClr val="010000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FFFF00"/>
                  </a:solidFill>
                </a:rPr>
                <a:t>git add .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4376F42-DF08-CA1D-B95A-FD72749D9E7D}"/>
                </a:ext>
              </a:extLst>
            </p:cNvPr>
            <p:cNvSpPr txBox="1"/>
            <p:nvPr/>
          </p:nvSpPr>
          <p:spPr>
            <a:xfrm>
              <a:off x="4295903" y="4922835"/>
              <a:ext cx="244169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i="1" dirty="0">
                  <a:solidFill>
                    <a:schemeClr val="bg2">
                      <a:lumMod val="50000"/>
                    </a:schemeClr>
                  </a:solidFill>
                </a:rPr>
                <a:t>“Hey Git! Add all the files here to this repo”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5DD0305-9856-56D8-B268-EA727B8006A9}"/>
              </a:ext>
            </a:extLst>
          </p:cNvPr>
          <p:cNvGrpSpPr/>
          <p:nvPr/>
        </p:nvGrpSpPr>
        <p:grpSpPr>
          <a:xfrm>
            <a:off x="2514273" y="5479311"/>
            <a:ext cx="4638113" cy="902971"/>
            <a:chOff x="2514273" y="5479311"/>
            <a:chExt cx="4638113" cy="902971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91CA1DE-B3F2-CF31-106F-4E842DB4BBFA}"/>
                </a:ext>
              </a:extLst>
            </p:cNvPr>
            <p:cNvSpPr txBox="1"/>
            <p:nvPr/>
          </p:nvSpPr>
          <p:spPr>
            <a:xfrm>
              <a:off x="2514273" y="5479311"/>
              <a:ext cx="4352153" cy="461665"/>
            </a:xfrm>
            <a:prstGeom prst="rect">
              <a:avLst/>
            </a:prstGeom>
            <a:solidFill>
              <a:srgbClr val="010000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FFFF00"/>
                  </a:solidFill>
                </a:rPr>
                <a:t>git commit -am "my first commit"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3D57DE3-4A6F-E3C9-FF49-51BFBED0914E}"/>
                </a:ext>
              </a:extLst>
            </p:cNvPr>
            <p:cNvSpPr txBox="1"/>
            <p:nvPr/>
          </p:nvSpPr>
          <p:spPr>
            <a:xfrm>
              <a:off x="4428563" y="5982172"/>
              <a:ext cx="272382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i="1" dirty="0">
                  <a:solidFill>
                    <a:schemeClr val="bg2">
                      <a:lumMod val="50000"/>
                    </a:schemeClr>
                  </a:solidFill>
                </a:rPr>
                <a:t>“Hey Git! Make a commit (snapshot) of the repo”</a:t>
              </a:r>
            </a:p>
            <a:p>
              <a:r>
                <a:rPr lang="en-US" sz="1000" i="1" dirty="0">
                  <a:solidFill>
                    <a:schemeClr val="bg2">
                      <a:lumMod val="50000"/>
                    </a:schemeClr>
                  </a:solidFill>
                </a:rPr>
                <a:t>“And use a commit message ’my first commit’”</a:t>
              </a:r>
            </a:p>
          </p:txBody>
        </p:sp>
      </p:grpSp>
      <p:sp>
        <p:nvSpPr>
          <p:cNvPr id="27" name="Oval 26">
            <a:extLst>
              <a:ext uri="{FF2B5EF4-FFF2-40B4-BE49-F238E27FC236}">
                <a16:creationId xmlns:a16="http://schemas.microsoft.com/office/drawing/2014/main" id="{1E440C41-8C9D-47AD-8435-7BF6CDB8385C}"/>
              </a:ext>
            </a:extLst>
          </p:cNvPr>
          <p:cNvSpPr/>
          <p:nvPr/>
        </p:nvSpPr>
        <p:spPr>
          <a:xfrm>
            <a:off x="8525435" y="85575"/>
            <a:ext cx="474995" cy="506096"/>
          </a:xfrm>
          <a:prstGeom prst="ellipse">
            <a:avLst/>
          </a:prstGeom>
          <a:solidFill>
            <a:srgbClr val="FFFF00"/>
          </a:solidFill>
          <a:ln>
            <a:solidFill>
              <a:schemeClr val="bg2">
                <a:lumMod val="6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424242"/>
                </a:solidFill>
              </a:rPr>
              <a:t>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4B50EF3-2049-4AD9-7116-58AA07FFA800}"/>
              </a:ext>
            </a:extLst>
          </p:cNvPr>
          <p:cNvSpPr txBox="1"/>
          <p:nvPr/>
        </p:nvSpPr>
        <p:spPr>
          <a:xfrm>
            <a:off x="618565" y="188259"/>
            <a:ext cx="2426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Find the start code </a:t>
            </a:r>
            <a:r>
              <a:rPr lang="en-US" dirty="0">
                <a:hlinkClick r:id="rId8"/>
              </a:rPr>
              <a:t>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3428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DB8734A0-725C-A288-2811-69193EE03E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1700" y="3556000"/>
            <a:ext cx="3162300" cy="3302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4737B91-B770-D617-E66F-4E0A993402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059" y="1147856"/>
            <a:ext cx="3048000" cy="850900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DFEF70F1-74BB-F26E-7900-40F86504CEB3}"/>
              </a:ext>
            </a:extLst>
          </p:cNvPr>
          <p:cNvGrpSpPr/>
          <p:nvPr/>
        </p:nvGrpSpPr>
        <p:grpSpPr>
          <a:xfrm>
            <a:off x="731713" y="2550076"/>
            <a:ext cx="2042170" cy="1148252"/>
            <a:chOff x="731713" y="2233445"/>
            <a:chExt cx="2042170" cy="114825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19B7BE2-2A3A-7565-8DC0-F4746052FAAE}"/>
                </a:ext>
              </a:extLst>
            </p:cNvPr>
            <p:cNvSpPr txBox="1"/>
            <p:nvPr/>
          </p:nvSpPr>
          <p:spPr>
            <a:xfrm>
              <a:off x="731713" y="2233445"/>
              <a:ext cx="1058495" cy="461665"/>
            </a:xfrm>
            <a:prstGeom prst="rect">
              <a:avLst/>
            </a:prstGeom>
            <a:solidFill>
              <a:srgbClr val="010000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FFFF00"/>
                  </a:solidFill>
                </a:rPr>
                <a:t>git diff 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0D0B412-7E6D-6166-5D0B-B47C68DA5893}"/>
                </a:ext>
              </a:extLst>
            </p:cNvPr>
            <p:cNvSpPr txBox="1"/>
            <p:nvPr/>
          </p:nvSpPr>
          <p:spPr>
            <a:xfrm>
              <a:off x="1020980" y="2827699"/>
              <a:ext cx="175290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i="1" dirty="0">
                  <a:solidFill>
                    <a:schemeClr val="bg2">
                      <a:lumMod val="50000"/>
                    </a:schemeClr>
                  </a:solidFill>
                </a:rPr>
                <a:t>“Hey Git! Show me what’s changed but not committed since the last commit”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603C243D-8A9C-ECB6-6A74-05B42D4F3097}"/>
              </a:ext>
            </a:extLst>
          </p:cNvPr>
          <p:cNvSpPr txBox="1"/>
          <p:nvPr/>
        </p:nvSpPr>
        <p:spPr>
          <a:xfrm>
            <a:off x="731713" y="156885"/>
            <a:ext cx="1484445" cy="369332"/>
          </a:xfrm>
          <a:prstGeom prst="rect">
            <a:avLst/>
          </a:prstGeom>
          <a:solidFill>
            <a:srgbClr val="01000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Add unit tests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E1082BB-6425-8D03-3B08-3164465A384B}"/>
              </a:ext>
            </a:extLst>
          </p:cNvPr>
          <p:cNvGrpSpPr/>
          <p:nvPr/>
        </p:nvGrpSpPr>
        <p:grpSpPr>
          <a:xfrm>
            <a:off x="2982602" y="3206907"/>
            <a:ext cx="2771394" cy="2987691"/>
            <a:chOff x="2776414" y="2486864"/>
            <a:chExt cx="2771394" cy="2987691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9C8919B7-4014-A42E-7697-169CFCE7C76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776414" y="2486864"/>
              <a:ext cx="2671206" cy="273377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7740C59-6FE6-C065-280C-6ED7FC26BDD2}"/>
                </a:ext>
              </a:extLst>
            </p:cNvPr>
            <p:cNvSpPr txBox="1"/>
            <p:nvPr/>
          </p:nvSpPr>
          <p:spPr>
            <a:xfrm>
              <a:off x="4111196" y="5220639"/>
              <a:ext cx="1436612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solidFill>
                    <a:schemeClr val="accent4">
                      <a:lumMod val="50000"/>
                    </a:schemeClr>
                  </a:solidFill>
                </a:rPr>
                <a:t>result in command line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53A0C3B-6E8C-8A05-84D2-6A9FB1F60C99}"/>
              </a:ext>
            </a:extLst>
          </p:cNvPr>
          <p:cNvGrpSpPr/>
          <p:nvPr/>
        </p:nvGrpSpPr>
        <p:grpSpPr>
          <a:xfrm>
            <a:off x="5981700" y="3206907"/>
            <a:ext cx="2728408" cy="2987691"/>
            <a:chOff x="5981700" y="2486864"/>
            <a:chExt cx="2728408" cy="298769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F748423-C23C-4446-333B-9D5C7861BEF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981700" y="2486864"/>
              <a:ext cx="2728408" cy="273956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B889980-24EA-4993-0D60-81733E42FD3D}"/>
                </a:ext>
              </a:extLst>
            </p:cNvPr>
            <p:cNvSpPr txBox="1"/>
            <p:nvPr/>
          </p:nvSpPr>
          <p:spPr>
            <a:xfrm>
              <a:off x="7457842" y="5220639"/>
              <a:ext cx="1252266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solidFill>
                    <a:schemeClr val="accent4">
                      <a:lumMod val="50000"/>
                    </a:schemeClr>
                  </a:solidFill>
                </a:rPr>
                <a:t>result in IDE (CLion)</a:t>
              </a:r>
            </a:p>
          </p:txBody>
        </p:sp>
      </p:grpSp>
      <p:pic>
        <p:nvPicPr>
          <p:cNvPr id="7170" name="Picture 2" descr="Coding GIFs | Tenor">
            <a:extLst>
              <a:ext uri="{FF2B5EF4-FFF2-40B4-BE49-F238E27FC236}">
                <a16:creationId xmlns:a16="http://schemas.microsoft.com/office/drawing/2014/main" id="{245F7DE4-8A20-CE14-71A0-69CB0A0806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2602" y="156885"/>
            <a:ext cx="2400626" cy="1331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Oval 27">
            <a:extLst>
              <a:ext uri="{FF2B5EF4-FFF2-40B4-BE49-F238E27FC236}">
                <a16:creationId xmlns:a16="http://schemas.microsoft.com/office/drawing/2014/main" id="{955C39B8-956F-CEC8-3D66-BCA5710B2714}"/>
              </a:ext>
            </a:extLst>
          </p:cNvPr>
          <p:cNvSpPr/>
          <p:nvPr/>
        </p:nvSpPr>
        <p:spPr>
          <a:xfrm>
            <a:off x="8525435" y="85575"/>
            <a:ext cx="474995" cy="506096"/>
          </a:xfrm>
          <a:prstGeom prst="ellipse">
            <a:avLst/>
          </a:prstGeom>
          <a:solidFill>
            <a:srgbClr val="FFFF00"/>
          </a:solidFill>
          <a:ln>
            <a:solidFill>
              <a:schemeClr val="bg2">
                <a:lumMod val="6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424242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4233831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2C83B4DD-7D74-8431-292D-2C2CC9D6AC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059" y="1147856"/>
            <a:ext cx="3048000" cy="8509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B8734A0-725C-A288-2811-69193EE03E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1700" y="3556000"/>
            <a:ext cx="3162300" cy="3302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4737B91-B770-D617-E66F-4E0A993402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742" y="2350179"/>
            <a:ext cx="3048000" cy="8509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B889980-24EA-4993-0D60-81733E42FD3D}"/>
              </a:ext>
            </a:extLst>
          </p:cNvPr>
          <p:cNvSpPr txBox="1"/>
          <p:nvPr/>
        </p:nvSpPr>
        <p:spPr>
          <a:xfrm>
            <a:off x="7224339" y="3335220"/>
            <a:ext cx="107433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chemeClr val="accent4">
                    <a:lumMod val="50000"/>
                  </a:schemeClr>
                </a:solidFill>
              </a:rPr>
              <a:t>from IDE (CLion)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5AA710E-F1CE-376C-AF11-CB7F56D0344A}"/>
              </a:ext>
            </a:extLst>
          </p:cNvPr>
          <p:cNvSpPr txBox="1"/>
          <p:nvPr/>
        </p:nvSpPr>
        <p:spPr>
          <a:xfrm>
            <a:off x="493059" y="2174147"/>
            <a:ext cx="4146007" cy="461665"/>
          </a:xfrm>
          <a:prstGeom prst="rect">
            <a:avLst/>
          </a:prstGeom>
          <a:solidFill>
            <a:srgbClr val="010000"/>
          </a:solidFill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FF00"/>
                </a:solidFill>
              </a:rPr>
              <a:t>git commit -am “add unit tests"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B027E67-4BD3-74A9-67A6-CBD3C6D24E55}"/>
              </a:ext>
            </a:extLst>
          </p:cNvPr>
          <p:cNvSpPr txBox="1"/>
          <p:nvPr/>
        </p:nvSpPr>
        <p:spPr>
          <a:xfrm>
            <a:off x="1548604" y="4531070"/>
            <a:ext cx="61809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rgbClr val="424242"/>
                </a:solidFill>
              </a:rPr>
              <a:t>“Hey Git! Commit with message ’add unit tests’”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8D5B739-3622-C61C-F8F8-2B558E9857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0672" y="2174147"/>
            <a:ext cx="3048000" cy="11278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07C0270-B2EA-50A9-AA70-E2B5032415B0}"/>
              </a:ext>
            </a:extLst>
          </p:cNvPr>
          <p:cNvSpPr txBox="1"/>
          <p:nvPr/>
        </p:nvSpPr>
        <p:spPr>
          <a:xfrm>
            <a:off x="3248942" y="2648671"/>
            <a:ext cx="139012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chemeClr val="accent4">
                    <a:lumMod val="50000"/>
                  </a:schemeClr>
                </a:solidFill>
              </a:rPr>
              <a:t>from in command line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8EC836E-0D76-7178-0900-1215B281C7FE}"/>
              </a:ext>
            </a:extLst>
          </p:cNvPr>
          <p:cNvSpPr/>
          <p:nvPr/>
        </p:nvSpPr>
        <p:spPr>
          <a:xfrm>
            <a:off x="8525435" y="85575"/>
            <a:ext cx="474995" cy="506096"/>
          </a:xfrm>
          <a:prstGeom prst="ellipse">
            <a:avLst/>
          </a:prstGeom>
          <a:solidFill>
            <a:srgbClr val="FFFF00"/>
          </a:solidFill>
          <a:ln>
            <a:solidFill>
              <a:schemeClr val="bg2">
                <a:lumMod val="6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424242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0785401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2C83B4DD-7D74-8431-292D-2C2CC9D6AC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059" y="1147856"/>
            <a:ext cx="3048000" cy="8509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B8734A0-725C-A288-2811-69193EE03E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1700" y="3556000"/>
            <a:ext cx="3162300" cy="3302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4737B91-B770-D617-E66F-4E0A993402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742" y="2350179"/>
            <a:ext cx="3048000" cy="8509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65AA710E-F1CE-376C-AF11-CB7F56D0344A}"/>
              </a:ext>
            </a:extLst>
          </p:cNvPr>
          <p:cNvSpPr txBox="1"/>
          <p:nvPr/>
        </p:nvSpPr>
        <p:spPr>
          <a:xfrm>
            <a:off x="1416424" y="1923320"/>
            <a:ext cx="947695" cy="461665"/>
          </a:xfrm>
          <a:prstGeom prst="rect">
            <a:avLst/>
          </a:prstGeom>
          <a:solidFill>
            <a:srgbClr val="010000"/>
          </a:solidFill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FF00"/>
                </a:solidFill>
              </a:rPr>
              <a:t>git log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07C0270-B2EA-50A9-AA70-E2B5032415B0}"/>
              </a:ext>
            </a:extLst>
          </p:cNvPr>
          <p:cNvSpPr txBox="1"/>
          <p:nvPr/>
        </p:nvSpPr>
        <p:spPr>
          <a:xfrm>
            <a:off x="1630983" y="2440900"/>
            <a:ext cx="139012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chemeClr val="accent4">
                    <a:lumMod val="50000"/>
                  </a:schemeClr>
                </a:solidFill>
              </a:rPr>
              <a:t>from in command line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8EC836E-0D76-7178-0900-1215B281C7FE}"/>
              </a:ext>
            </a:extLst>
          </p:cNvPr>
          <p:cNvSpPr/>
          <p:nvPr/>
        </p:nvSpPr>
        <p:spPr>
          <a:xfrm>
            <a:off x="8525435" y="85575"/>
            <a:ext cx="474995" cy="506096"/>
          </a:xfrm>
          <a:prstGeom prst="ellipse">
            <a:avLst/>
          </a:prstGeom>
          <a:solidFill>
            <a:srgbClr val="FFFF00"/>
          </a:solidFill>
          <a:ln>
            <a:solidFill>
              <a:schemeClr val="bg2">
                <a:lumMod val="6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424242"/>
                </a:solidFill>
              </a:rPr>
              <a:t>4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8A9F7F3-6A37-ADC2-6050-E05ADACB47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4038" y="3065661"/>
            <a:ext cx="3787962" cy="14735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00A4A0C-E42A-926B-4E62-2D364EDB38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44173" y="1923320"/>
            <a:ext cx="3309333" cy="26158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FA574C4-FAFB-F33D-92E2-E9304CFF73F3}"/>
              </a:ext>
            </a:extLst>
          </p:cNvPr>
          <p:cNvSpPr txBox="1"/>
          <p:nvPr/>
        </p:nvSpPr>
        <p:spPr>
          <a:xfrm>
            <a:off x="7451102" y="4539171"/>
            <a:ext cx="107433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chemeClr val="accent4">
                    <a:lumMod val="50000"/>
                  </a:schemeClr>
                </a:solidFill>
              </a:rPr>
              <a:t>from IDE (CLion)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998E8A-1DDA-55B4-5033-23FDED1E6E51}"/>
              </a:ext>
            </a:extLst>
          </p:cNvPr>
          <p:cNvSpPr txBox="1"/>
          <p:nvPr/>
        </p:nvSpPr>
        <p:spPr>
          <a:xfrm>
            <a:off x="1630983" y="5594711"/>
            <a:ext cx="60040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rgbClr val="424242"/>
                </a:solidFill>
              </a:rPr>
              <a:t>“Hey Git! Shows me the list of commits so far’”</a:t>
            </a:r>
          </a:p>
        </p:txBody>
      </p:sp>
    </p:spTree>
    <p:extLst>
      <p:ext uri="{BB962C8B-B14F-4D97-AF65-F5344CB8AC3E}">
        <p14:creationId xmlns:p14="http://schemas.microsoft.com/office/powerpoint/2010/main" val="14669173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DB8734A0-725C-A288-2811-69193EE03E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1700" y="3556000"/>
            <a:ext cx="3162300" cy="3302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4737B91-B770-D617-E66F-4E0A993402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059" y="1147856"/>
            <a:ext cx="3048000" cy="850900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D8E86AC6-564A-8597-4DB1-C0289C8ABC28}"/>
              </a:ext>
            </a:extLst>
          </p:cNvPr>
          <p:cNvGrpSpPr/>
          <p:nvPr/>
        </p:nvGrpSpPr>
        <p:grpSpPr>
          <a:xfrm>
            <a:off x="493059" y="1867456"/>
            <a:ext cx="2400626" cy="1895053"/>
            <a:chOff x="493059" y="1867456"/>
            <a:chExt cx="2400626" cy="1895053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03C243D-8A9C-ECB6-6A74-05B42D4F3097}"/>
                </a:ext>
              </a:extLst>
            </p:cNvPr>
            <p:cNvSpPr txBox="1"/>
            <p:nvPr/>
          </p:nvSpPr>
          <p:spPr>
            <a:xfrm>
              <a:off x="1324153" y="3393177"/>
              <a:ext cx="1569532" cy="369332"/>
            </a:xfrm>
            <a:prstGeom prst="rect">
              <a:avLst/>
            </a:prstGeom>
            <a:solidFill>
              <a:srgbClr val="010000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2"/>
                  </a:solidFill>
                </a:rPr>
                <a:t>Write </a:t>
              </a:r>
              <a:r>
                <a:rPr lang="en-US" i="1" dirty="0">
                  <a:solidFill>
                    <a:schemeClr val="bg2"/>
                  </a:solidFill>
                </a:rPr>
                <a:t>fib(int n)</a:t>
              </a:r>
            </a:p>
          </p:txBody>
        </p:sp>
        <p:pic>
          <p:nvPicPr>
            <p:cNvPr id="7170" name="Picture 2" descr="Coding GIFs | Tenor">
              <a:extLst>
                <a:ext uri="{FF2B5EF4-FFF2-40B4-BE49-F238E27FC236}">
                  <a16:creationId xmlns:a16="http://schemas.microsoft.com/office/drawing/2014/main" id="{245F7DE4-8A20-CE14-71A0-69CB0A08065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3059" y="1867456"/>
              <a:ext cx="2400626" cy="13312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8" name="Oval 27">
            <a:extLst>
              <a:ext uri="{FF2B5EF4-FFF2-40B4-BE49-F238E27FC236}">
                <a16:creationId xmlns:a16="http://schemas.microsoft.com/office/drawing/2014/main" id="{955C39B8-956F-CEC8-3D66-BCA5710B2714}"/>
              </a:ext>
            </a:extLst>
          </p:cNvPr>
          <p:cNvSpPr/>
          <p:nvPr/>
        </p:nvSpPr>
        <p:spPr>
          <a:xfrm>
            <a:off x="8525435" y="85575"/>
            <a:ext cx="474995" cy="506096"/>
          </a:xfrm>
          <a:prstGeom prst="ellipse">
            <a:avLst/>
          </a:prstGeom>
          <a:solidFill>
            <a:srgbClr val="FFFF00"/>
          </a:solidFill>
          <a:ln>
            <a:solidFill>
              <a:schemeClr val="bg2">
                <a:lumMod val="6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424242"/>
                </a:solidFill>
              </a:rPr>
              <a:t>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1879B0E-E389-BEE0-90E3-797CBC6042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08108" y="439970"/>
            <a:ext cx="4239559" cy="10336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F771D882-3D2E-EF9C-3AA0-4C33E286C95A}"/>
              </a:ext>
            </a:extLst>
          </p:cNvPr>
          <p:cNvGrpSpPr/>
          <p:nvPr/>
        </p:nvGrpSpPr>
        <p:grpSpPr>
          <a:xfrm>
            <a:off x="419129" y="5710144"/>
            <a:ext cx="3744210" cy="707886"/>
            <a:chOff x="419129" y="5710144"/>
            <a:chExt cx="3744210" cy="707886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AFC0749-CECC-7A2A-1472-EC4E651927A4}"/>
                </a:ext>
              </a:extLst>
            </p:cNvPr>
            <p:cNvSpPr txBox="1"/>
            <p:nvPr/>
          </p:nvSpPr>
          <p:spPr>
            <a:xfrm>
              <a:off x="419129" y="5710144"/>
              <a:ext cx="3476273" cy="461665"/>
            </a:xfrm>
            <a:prstGeom prst="rect">
              <a:avLst/>
            </a:prstGeom>
            <a:solidFill>
              <a:srgbClr val="010000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FFFF00"/>
                  </a:solidFill>
                </a:rPr>
                <a:t>git commit -am ”finish fib"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510FA02-3700-02A5-0960-DA9D70EAB178}"/>
                </a:ext>
              </a:extLst>
            </p:cNvPr>
            <p:cNvSpPr txBox="1"/>
            <p:nvPr/>
          </p:nvSpPr>
          <p:spPr>
            <a:xfrm>
              <a:off x="2612915" y="6171809"/>
              <a:ext cx="155042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i="1" dirty="0">
                  <a:solidFill>
                    <a:schemeClr val="bg2">
                      <a:lumMod val="50000"/>
                    </a:schemeClr>
                  </a:solidFill>
                </a:rPr>
                <a:t>“Hey Git! Make a commit”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0D2F4E5-7F6E-47A4-0CEA-28E613EF4979}"/>
              </a:ext>
            </a:extLst>
          </p:cNvPr>
          <p:cNvGrpSpPr/>
          <p:nvPr/>
        </p:nvGrpSpPr>
        <p:grpSpPr>
          <a:xfrm>
            <a:off x="3808108" y="2111618"/>
            <a:ext cx="4239559" cy="2675544"/>
            <a:chOff x="3808108" y="2111618"/>
            <a:chExt cx="4239559" cy="2675544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56C7106-8D40-59AB-6980-696943B8FBC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808108" y="4056723"/>
              <a:ext cx="4239559" cy="73043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8" name="Right Arrow 17">
              <a:extLst>
                <a:ext uri="{FF2B5EF4-FFF2-40B4-BE49-F238E27FC236}">
                  <a16:creationId xmlns:a16="http://schemas.microsoft.com/office/drawing/2014/main" id="{2E62375A-3257-1D0E-7079-428069F98B97}"/>
                </a:ext>
              </a:extLst>
            </p:cNvPr>
            <p:cNvSpPr/>
            <p:nvPr/>
          </p:nvSpPr>
          <p:spPr>
            <a:xfrm rot="5400000">
              <a:off x="5194774" y="2194790"/>
              <a:ext cx="1466225" cy="1299882"/>
            </a:xfrm>
            <a:prstGeom prst="rightArrow">
              <a:avLst/>
            </a:prstGeom>
            <a:solidFill>
              <a:schemeClr val="bg2">
                <a:lumMod val="65000"/>
                <a:alpha val="4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895409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DB8734A0-725C-A288-2811-69193EE03E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1700" y="3556000"/>
            <a:ext cx="3162300" cy="3302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4737B91-B770-D617-E66F-4E0A993402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059" y="1147856"/>
            <a:ext cx="3048000" cy="8509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EA07EF7-62A0-7955-0FE2-5FF2FAC3F3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8756" y="439970"/>
            <a:ext cx="3162300" cy="42896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A699ED76-DC30-8881-8403-97FDE09F94C7}"/>
              </a:ext>
            </a:extLst>
          </p:cNvPr>
          <p:cNvGrpSpPr/>
          <p:nvPr/>
        </p:nvGrpSpPr>
        <p:grpSpPr>
          <a:xfrm>
            <a:off x="4840249" y="1541183"/>
            <a:ext cx="2625537" cy="439270"/>
            <a:chOff x="5253318" y="1559486"/>
            <a:chExt cx="2625537" cy="439270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82DBDE3-BA9D-7667-5452-B41AADC9D914}"/>
                </a:ext>
              </a:extLst>
            </p:cNvPr>
            <p:cNvSpPr/>
            <p:nvPr/>
          </p:nvSpPr>
          <p:spPr>
            <a:xfrm>
              <a:off x="5253318" y="1567740"/>
              <a:ext cx="2625537" cy="431016"/>
            </a:xfrm>
            <a:prstGeom prst="rect">
              <a:avLst/>
            </a:prstGeom>
            <a:solidFill>
              <a:schemeClr val="bg2">
                <a:lumMod val="95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424242"/>
                </a:solidFill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E0F1758-862E-D2B3-80F7-7D47398DB1A0}"/>
                </a:ext>
              </a:extLst>
            </p:cNvPr>
            <p:cNvSpPr/>
            <p:nvPr/>
          </p:nvSpPr>
          <p:spPr>
            <a:xfrm>
              <a:off x="5253318" y="1559486"/>
              <a:ext cx="439270" cy="439270"/>
            </a:xfrm>
            <a:prstGeom prst="rect">
              <a:avLst/>
            </a:prstGeom>
            <a:noFill/>
            <a:ln>
              <a:solidFill>
                <a:schemeClr val="bg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424242"/>
                  </a:solidFill>
                </a:rPr>
                <a:t>0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4CE6AE4-5A13-D298-0FA2-AA6C2FB07733}"/>
                </a:ext>
              </a:extLst>
            </p:cNvPr>
            <p:cNvSpPr/>
            <p:nvPr/>
          </p:nvSpPr>
          <p:spPr>
            <a:xfrm>
              <a:off x="5692588" y="1559486"/>
              <a:ext cx="439270" cy="439270"/>
            </a:xfrm>
            <a:prstGeom prst="rect">
              <a:avLst/>
            </a:prstGeom>
            <a:noFill/>
            <a:ln>
              <a:solidFill>
                <a:schemeClr val="bg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424242"/>
                  </a:solidFill>
                </a:rPr>
                <a:t>1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56084B0-B12A-DF59-B57C-10B0BE4F6363}"/>
                </a:ext>
              </a:extLst>
            </p:cNvPr>
            <p:cNvSpPr/>
            <p:nvPr/>
          </p:nvSpPr>
          <p:spPr>
            <a:xfrm>
              <a:off x="6131858" y="1559486"/>
              <a:ext cx="439270" cy="439270"/>
            </a:xfrm>
            <a:prstGeom prst="rect">
              <a:avLst/>
            </a:prstGeom>
            <a:noFill/>
            <a:ln>
              <a:solidFill>
                <a:schemeClr val="bg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424242"/>
                  </a:solidFill>
                </a:rPr>
                <a:t>1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6CF9F76-8E23-1764-5FEF-DEC164CA17D8}"/>
                </a:ext>
              </a:extLst>
            </p:cNvPr>
            <p:cNvSpPr/>
            <p:nvPr/>
          </p:nvSpPr>
          <p:spPr>
            <a:xfrm>
              <a:off x="6567767" y="1559486"/>
              <a:ext cx="439270" cy="439270"/>
            </a:xfrm>
            <a:prstGeom prst="rect">
              <a:avLst/>
            </a:prstGeom>
            <a:noFill/>
            <a:ln>
              <a:solidFill>
                <a:schemeClr val="bg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424242"/>
                  </a:solidFill>
                </a:rPr>
                <a:t>2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F844099-2784-0E19-6A88-2F0F8FF4999D}"/>
                </a:ext>
              </a:extLst>
            </p:cNvPr>
            <p:cNvSpPr/>
            <p:nvPr/>
          </p:nvSpPr>
          <p:spPr>
            <a:xfrm>
              <a:off x="7003676" y="1559486"/>
              <a:ext cx="439270" cy="439270"/>
            </a:xfrm>
            <a:prstGeom prst="rect">
              <a:avLst/>
            </a:prstGeom>
            <a:noFill/>
            <a:ln>
              <a:solidFill>
                <a:schemeClr val="bg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424242"/>
                  </a:solidFill>
                </a:rPr>
                <a:t>3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869D530-6766-9DDF-CA45-4D812CDA8120}"/>
                </a:ext>
              </a:extLst>
            </p:cNvPr>
            <p:cNvSpPr/>
            <p:nvPr/>
          </p:nvSpPr>
          <p:spPr>
            <a:xfrm>
              <a:off x="7439585" y="1559486"/>
              <a:ext cx="439270" cy="439270"/>
            </a:xfrm>
            <a:prstGeom prst="rect">
              <a:avLst/>
            </a:prstGeom>
            <a:noFill/>
            <a:ln>
              <a:solidFill>
                <a:schemeClr val="bg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424242"/>
                  </a:solidFill>
                </a:rPr>
                <a:t>5</a:t>
              </a:r>
            </a:p>
          </p:txBody>
        </p:sp>
      </p:grpSp>
      <p:pic>
        <p:nvPicPr>
          <p:cNvPr id="16386" name="Picture 2" descr="Fry Futurama GIF - Fry Futurama Suspicious GIFs">
            <a:extLst>
              <a:ext uri="{FF2B5EF4-FFF2-40B4-BE49-F238E27FC236}">
                <a16:creationId xmlns:a16="http://schemas.microsoft.com/office/drawing/2014/main" id="{6B7D329B-71ED-2AC3-7291-15B6692A44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0249" y="2578100"/>
            <a:ext cx="1141451" cy="85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F4641DAF-70FD-96D3-E6E2-ABC667E60C30}"/>
              </a:ext>
            </a:extLst>
          </p:cNvPr>
          <p:cNvSpPr txBox="1"/>
          <p:nvPr/>
        </p:nvSpPr>
        <p:spPr>
          <a:xfrm>
            <a:off x="4738168" y="3657315"/>
            <a:ext cx="41441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E40E1A"/>
                </a:solidFill>
              </a:rPr>
              <a:t>New Idea: </a:t>
            </a:r>
            <a:r>
              <a:rPr lang="en-US" dirty="0"/>
              <a:t>What if we don’t use the array?</a:t>
            </a:r>
          </a:p>
        </p:txBody>
      </p:sp>
    </p:spTree>
    <p:extLst>
      <p:ext uri="{BB962C8B-B14F-4D97-AF65-F5344CB8AC3E}">
        <p14:creationId xmlns:p14="http://schemas.microsoft.com/office/powerpoint/2010/main" val="4156875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8B63FE5-CCBD-FC44-A473-769802C4C1A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990786"/>
            <a:ext cx="5270100" cy="4356747"/>
          </a:xfrm>
        </p:spPr>
        <p:txBody>
          <a:bodyPr/>
          <a:lstStyle/>
          <a:p>
            <a:r>
              <a:rPr lang="en-US" b="0" dirty="0">
                <a:solidFill>
                  <a:schemeClr val="tx1"/>
                </a:solidFill>
              </a:rPr>
              <a:t>Peng Du </a:t>
            </a:r>
          </a:p>
          <a:p>
            <a:endParaRPr lang="en-US" b="0" dirty="0">
              <a:solidFill>
                <a:schemeClr val="tx1"/>
              </a:solidFill>
            </a:endParaRPr>
          </a:p>
          <a:p>
            <a:pPr lvl="1"/>
            <a:r>
              <a:rPr lang="en-US" sz="1400" b="0" dirty="0">
                <a:solidFill>
                  <a:schemeClr val="tx1"/>
                </a:solidFill>
              </a:rPr>
              <a:t>High performance computing</a:t>
            </a:r>
          </a:p>
          <a:p>
            <a:pPr lvl="2"/>
            <a:r>
              <a:rPr lang="en-US" sz="1200" b="0" dirty="0">
                <a:solidFill>
                  <a:schemeClr val="tx1"/>
                </a:solidFill>
              </a:rPr>
              <a:t>Matrix stuff, Matrix Factorization, </a:t>
            </a:r>
            <a:r>
              <a:rPr lang="en-US" sz="1200" b="0" dirty="0" err="1">
                <a:solidFill>
                  <a:schemeClr val="tx1"/>
                </a:solidFill>
              </a:rPr>
              <a:t>etc</a:t>
            </a:r>
            <a:endParaRPr lang="en-US" sz="1200" b="0" dirty="0">
              <a:solidFill>
                <a:schemeClr val="tx1"/>
              </a:solidFill>
            </a:endParaRPr>
          </a:p>
          <a:p>
            <a:pPr lvl="2"/>
            <a:endParaRPr lang="en-US" sz="1200" b="0" dirty="0">
              <a:solidFill>
                <a:schemeClr val="tx1"/>
              </a:solidFill>
            </a:endParaRPr>
          </a:p>
          <a:p>
            <a:pPr lvl="1"/>
            <a:r>
              <a:rPr lang="en-US" sz="1400" b="0" dirty="0">
                <a:solidFill>
                  <a:schemeClr val="tx1"/>
                </a:solidFill>
              </a:rPr>
              <a:t>Cloud </a:t>
            </a:r>
            <a:r>
              <a:rPr lang="en-US" altLang="zh-CN" sz="1400" b="0" dirty="0">
                <a:solidFill>
                  <a:schemeClr val="tx1"/>
                </a:solidFill>
              </a:rPr>
              <a:t>&amp;</a:t>
            </a:r>
            <a:r>
              <a:rPr lang="zh-CN" altLang="en-US" sz="1400" b="0" dirty="0">
                <a:solidFill>
                  <a:schemeClr val="tx1"/>
                </a:solidFill>
              </a:rPr>
              <a:t> </a:t>
            </a:r>
            <a:r>
              <a:rPr lang="en-US" altLang="zh-CN" sz="1400" b="0" dirty="0">
                <a:solidFill>
                  <a:schemeClr val="tx1"/>
                </a:solidFill>
              </a:rPr>
              <a:t>Edge</a:t>
            </a:r>
            <a:r>
              <a:rPr lang="zh-CN" altLang="en-US" sz="1400" b="0" dirty="0">
                <a:solidFill>
                  <a:schemeClr val="tx1"/>
                </a:solidFill>
              </a:rPr>
              <a:t> </a:t>
            </a:r>
            <a:r>
              <a:rPr lang="en-US" sz="1400" b="0" dirty="0">
                <a:solidFill>
                  <a:schemeClr val="tx1"/>
                </a:solidFill>
              </a:rPr>
              <a:t>computing</a:t>
            </a:r>
          </a:p>
          <a:p>
            <a:pPr lvl="2"/>
            <a:r>
              <a:rPr lang="en-US" sz="1200" b="0" dirty="0">
                <a:solidFill>
                  <a:schemeClr val="tx1"/>
                </a:solidFill>
              </a:rPr>
              <a:t>Kubernetes, docker, etc.</a:t>
            </a:r>
          </a:p>
          <a:p>
            <a:pPr lvl="1"/>
            <a:endParaRPr lang="en-US" sz="1400" b="0" dirty="0">
              <a:solidFill>
                <a:schemeClr val="tx1"/>
              </a:solidFill>
            </a:endParaRPr>
          </a:p>
          <a:p>
            <a:pPr lvl="1"/>
            <a:r>
              <a:rPr lang="en-US" sz="1400" b="0" dirty="0">
                <a:solidFill>
                  <a:schemeClr val="tx1"/>
                </a:solidFill>
              </a:rPr>
              <a:t>Part-time Teaching </a:t>
            </a:r>
          </a:p>
          <a:p>
            <a:pPr lvl="2"/>
            <a:r>
              <a:rPr lang="en-US" sz="1200" b="0" dirty="0">
                <a:solidFill>
                  <a:schemeClr val="tx1"/>
                </a:solidFill>
              </a:rPr>
              <a:t>CSS 342 </a:t>
            </a:r>
          </a:p>
          <a:p>
            <a:pPr lvl="2"/>
            <a:r>
              <a:rPr lang="en-US" sz="1200" b="0" dirty="0">
                <a:solidFill>
                  <a:schemeClr val="tx1"/>
                </a:solidFill>
              </a:rPr>
              <a:t>CSS 143</a:t>
            </a:r>
          </a:p>
          <a:p>
            <a:pPr marL="0" indent="0">
              <a:buNone/>
            </a:pPr>
            <a:endParaRPr lang="en-US" b="0" dirty="0">
              <a:solidFill>
                <a:schemeClr val="tx1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175F689-4A00-9547-B0F1-4F4E1B4A9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BE0470-5B11-4541-BE40-131CAF7DC6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1665" y="1400526"/>
            <a:ext cx="1873850" cy="10540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BE3F072-3F66-8D4E-AF7B-8096C10603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8188" y="3075350"/>
            <a:ext cx="1511231" cy="86793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B7CB030-DD1C-4F4F-85B0-76EA8502856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2349" b="26655"/>
          <a:stretch/>
        </p:blipFill>
        <p:spPr>
          <a:xfrm>
            <a:off x="6608577" y="4272939"/>
            <a:ext cx="2120715" cy="108147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23B41D2-C915-B742-9BB8-27142BB2BE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8316" y="512811"/>
            <a:ext cx="1890976" cy="45715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789C1C7-3178-1548-9DAE-C0837441D1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42334" y="371511"/>
            <a:ext cx="1890975" cy="2246326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3CC92215-6A51-5DB1-4714-98B095D37FC1}"/>
              </a:ext>
            </a:extLst>
          </p:cNvPr>
          <p:cNvGrpSpPr/>
          <p:nvPr/>
        </p:nvGrpSpPr>
        <p:grpSpPr>
          <a:xfrm>
            <a:off x="3546724" y="5354411"/>
            <a:ext cx="2293015" cy="833343"/>
            <a:chOff x="4365708" y="5883451"/>
            <a:chExt cx="2293015" cy="833343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CB55A10-144D-99BF-5FB9-E292934B79AB}"/>
                </a:ext>
              </a:extLst>
            </p:cNvPr>
            <p:cNvSpPr txBox="1"/>
            <p:nvPr/>
          </p:nvSpPr>
          <p:spPr>
            <a:xfrm>
              <a:off x="4767748" y="5883451"/>
              <a:ext cx="18909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pengdu@uw.edu</a:t>
              </a:r>
              <a:endParaRPr lang="en-US" dirty="0"/>
            </a:p>
          </p:txBody>
        </p:sp>
        <p:pic>
          <p:nvPicPr>
            <p:cNvPr id="1026" name="Picture 2" descr="Free Mail SVG, PNG Icon, Symbol. Download Image.">
              <a:extLst>
                <a:ext uri="{FF2B5EF4-FFF2-40B4-BE49-F238E27FC236}">
                  <a16:creationId xmlns:a16="http://schemas.microsoft.com/office/drawing/2014/main" id="{A93879EA-358B-922E-DE02-7A8B4426BE5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6253" y="5920116"/>
              <a:ext cx="332667" cy="3326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Discord icon in Color Style">
              <a:extLst>
                <a:ext uri="{FF2B5EF4-FFF2-40B4-BE49-F238E27FC236}">
                  <a16:creationId xmlns:a16="http://schemas.microsoft.com/office/drawing/2014/main" id="{778A5CD2-DBDB-8236-3E50-9E2657B848D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65708" y="6304210"/>
              <a:ext cx="412584" cy="4125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1593677-0574-291D-0E06-D5CA226BA3DE}"/>
                </a:ext>
              </a:extLst>
            </p:cNvPr>
            <p:cNvSpPr txBox="1"/>
            <p:nvPr/>
          </p:nvSpPr>
          <p:spPr>
            <a:xfrm>
              <a:off x="4778292" y="6325836"/>
              <a:ext cx="15987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Peng Du #6018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525213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3E4F04A-6000-2444-83B3-DCD478931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idea? Test it in a new branch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A25BCB25-1832-5C49-8117-C41840AF0CB0}"/>
              </a:ext>
            </a:extLst>
          </p:cNvPr>
          <p:cNvSpPr/>
          <p:nvPr/>
        </p:nvSpPr>
        <p:spPr>
          <a:xfrm>
            <a:off x="2502887" y="3238949"/>
            <a:ext cx="623943" cy="623943"/>
          </a:xfrm>
          <a:prstGeom prst="ellipse">
            <a:avLst/>
          </a:prstGeom>
          <a:solidFill>
            <a:srgbClr val="00B0F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7F0015-8441-F64E-AC5F-9BFE05EEB9D3}"/>
              </a:ext>
            </a:extLst>
          </p:cNvPr>
          <p:cNvSpPr txBox="1"/>
          <p:nvPr/>
        </p:nvSpPr>
        <p:spPr>
          <a:xfrm>
            <a:off x="525208" y="3408379"/>
            <a:ext cx="1382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Main</a:t>
            </a:r>
            <a:r>
              <a:rPr lang="en-US" dirty="0"/>
              <a:t> branch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8D803039-970C-344A-920F-C3A642F8F4D0}"/>
              </a:ext>
            </a:extLst>
          </p:cNvPr>
          <p:cNvSpPr/>
          <p:nvPr/>
        </p:nvSpPr>
        <p:spPr>
          <a:xfrm>
            <a:off x="3601960" y="3238949"/>
            <a:ext cx="623943" cy="623943"/>
          </a:xfrm>
          <a:prstGeom prst="ellipse">
            <a:avLst/>
          </a:prstGeom>
          <a:solidFill>
            <a:srgbClr val="00B0F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F671C12-407D-DF45-8DEA-87C4F0E4CB79}"/>
              </a:ext>
            </a:extLst>
          </p:cNvPr>
          <p:cNvCxnSpPr>
            <a:cxnSpLocks/>
            <a:stCxn id="2" idx="6"/>
            <a:endCxn id="36" idx="2"/>
          </p:cNvCxnSpPr>
          <p:nvPr/>
        </p:nvCxnSpPr>
        <p:spPr>
          <a:xfrm>
            <a:off x="3126830" y="3550921"/>
            <a:ext cx="475130" cy="0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EA92446E-D1A3-A04C-8AD3-FBB6AF830512}"/>
              </a:ext>
            </a:extLst>
          </p:cNvPr>
          <p:cNvSpPr/>
          <p:nvPr/>
        </p:nvSpPr>
        <p:spPr>
          <a:xfrm>
            <a:off x="4701033" y="3281075"/>
            <a:ext cx="623943" cy="623943"/>
          </a:xfrm>
          <a:prstGeom prst="ellipse">
            <a:avLst/>
          </a:prstGeom>
          <a:solidFill>
            <a:srgbClr val="00B0F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FE9CB3D2-39A9-4F4C-B072-07A5E1267DB5}"/>
              </a:ext>
            </a:extLst>
          </p:cNvPr>
          <p:cNvCxnSpPr>
            <a:cxnSpLocks/>
            <a:endCxn id="38" idx="2"/>
          </p:cNvCxnSpPr>
          <p:nvPr/>
        </p:nvCxnSpPr>
        <p:spPr>
          <a:xfrm>
            <a:off x="4225903" y="3593047"/>
            <a:ext cx="475130" cy="0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1991803-450A-5A4B-B4F8-E88598852F53}"/>
              </a:ext>
            </a:extLst>
          </p:cNvPr>
          <p:cNvSpPr txBox="1"/>
          <p:nvPr/>
        </p:nvSpPr>
        <p:spPr>
          <a:xfrm>
            <a:off x="2444404" y="2977339"/>
            <a:ext cx="74090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accent4">
                    <a:lumMod val="50000"/>
                  </a:schemeClr>
                </a:solidFill>
              </a:rPr>
              <a:t>Commit 1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C0E8080-32A6-B542-AF85-6F6AB2AA5FD4}"/>
              </a:ext>
            </a:extLst>
          </p:cNvPr>
          <p:cNvSpPr txBox="1"/>
          <p:nvPr/>
        </p:nvSpPr>
        <p:spPr>
          <a:xfrm>
            <a:off x="3543477" y="2977339"/>
            <a:ext cx="72487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accent4">
                    <a:lumMod val="50000"/>
                  </a:schemeClr>
                </a:solidFill>
              </a:rPr>
              <a:t>Commit 2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F9CCB2E-A7A6-1046-87F3-81729EB1E3A7}"/>
              </a:ext>
            </a:extLst>
          </p:cNvPr>
          <p:cNvSpPr txBox="1"/>
          <p:nvPr/>
        </p:nvSpPr>
        <p:spPr>
          <a:xfrm>
            <a:off x="4650565" y="2980557"/>
            <a:ext cx="72487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accent4">
                    <a:lumMod val="50000"/>
                  </a:schemeClr>
                </a:solidFill>
              </a:rPr>
              <a:t>Commit 3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29F6B4C2-0BC6-A34A-8932-7C640842437B}"/>
              </a:ext>
            </a:extLst>
          </p:cNvPr>
          <p:cNvCxnSpPr>
            <a:cxnSpLocks/>
            <a:stCxn id="38" idx="4"/>
            <a:endCxn id="49" idx="0"/>
          </p:cNvCxnSpPr>
          <p:nvPr/>
        </p:nvCxnSpPr>
        <p:spPr>
          <a:xfrm flipH="1">
            <a:off x="5013004" y="3905018"/>
            <a:ext cx="1" cy="576253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Oval 48">
            <a:extLst>
              <a:ext uri="{FF2B5EF4-FFF2-40B4-BE49-F238E27FC236}">
                <a16:creationId xmlns:a16="http://schemas.microsoft.com/office/drawing/2014/main" id="{7015F45D-1A54-FD45-A2E7-4D81EDE05AAB}"/>
              </a:ext>
            </a:extLst>
          </p:cNvPr>
          <p:cNvSpPr/>
          <p:nvPr/>
        </p:nvSpPr>
        <p:spPr>
          <a:xfrm>
            <a:off x="4701032" y="4481271"/>
            <a:ext cx="623943" cy="623943"/>
          </a:xfrm>
          <a:prstGeom prst="ellipse">
            <a:avLst/>
          </a:prstGeom>
          <a:solidFill>
            <a:srgbClr val="FF93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59246149-5A28-544F-AA1D-E85E02AE9D77}"/>
              </a:ext>
            </a:extLst>
          </p:cNvPr>
          <p:cNvCxnSpPr>
            <a:cxnSpLocks/>
            <a:stCxn id="49" idx="6"/>
            <a:endCxn id="51" idx="2"/>
          </p:cNvCxnSpPr>
          <p:nvPr/>
        </p:nvCxnSpPr>
        <p:spPr>
          <a:xfrm>
            <a:off x="5324975" y="4793243"/>
            <a:ext cx="410584" cy="0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Oval 50">
            <a:extLst>
              <a:ext uri="{FF2B5EF4-FFF2-40B4-BE49-F238E27FC236}">
                <a16:creationId xmlns:a16="http://schemas.microsoft.com/office/drawing/2014/main" id="{D429919D-1DEB-6140-BB44-DC203120FFC3}"/>
              </a:ext>
            </a:extLst>
          </p:cNvPr>
          <p:cNvSpPr/>
          <p:nvPr/>
        </p:nvSpPr>
        <p:spPr>
          <a:xfrm>
            <a:off x="5735559" y="4481271"/>
            <a:ext cx="623943" cy="623943"/>
          </a:xfrm>
          <a:prstGeom prst="ellipse">
            <a:avLst/>
          </a:prstGeom>
          <a:solidFill>
            <a:srgbClr val="FF93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4B584086-54DF-DE43-AE00-CD04CE671F4C}"/>
              </a:ext>
            </a:extLst>
          </p:cNvPr>
          <p:cNvCxnSpPr>
            <a:cxnSpLocks/>
            <a:endCxn id="54" idx="2"/>
          </p:cNvCxnSpPr>
          <p:nvPr/>
        </p:nvCxnSpPr>
        <p:spPr>
          <a:xfrm>
            <a:off x="6359502" y="4793243"/>
            <a:ext cx="410584" cy="0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Oval 53">
            <a:extLst>
              <a:ext uri="{FF2B5EF4-FFF2-40B4-BE49-F238E27FC236}">
                <a16:creationId xmlns:a16="http://schemas.microsoft.com/office/drawing/2014/main" id="{3892BDA0-C01D-5340-A744-BCFF57C0DEAB}"/>
              </a:ext>
            </a:extLst>
          </p:cNvPr>
          <p:cNvSpPr/>
          <p:nvPr/>
        </p:nvSpPr>
        <p:spPr>
          <a:xfrm>
            <a:off x="6770086" y="4481271"/>
            <a:ext cx="623943" cy="623943"/>
          </a:xfrm>
          <a:prstGeom prst="ellipse">
            <a:avLst/>
          </a:prstGeom>
          <a:solidFill>
            <a:srgbClr val="FF93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061B0D26-F6E2-F64E-9DFD-54616C58E479}"/>
              </a:ext>
            </a:extLst>
          </p:cNvPr>
          <p:cNvCxnSpPr>
            <a:cxnSpLocks/>
            <a:endCxn id="57" idx="2"/>
          </p:cNvCxnSpPr>
          <p:nvPr/>
        </p:nvCxnSpPr>
        <p:spPr>
          <a:xfrm flipV="1">
            <a:off x="5324975" y="3593046"/>
            <a:ext cx="2263503" cy="2"/>
          </a:xfrm>
          <a:prstGeom prst="straightConnector1">
            <a:avLst/>
          </a:prstGeom>
          <a:ln>
            <a:solidFill>
              <a:schemeClr val="accent4">
                <a:lumMod val="40000"/>
                <a:lumOff val="6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Oval 56">
            <a:extLst>
              <a:ext uri="{FF2B5EF4-FFF2-40B4-BE49-F238E27FC236}">
                <a16:creationId xmlns:a16="http://schemas.microsoft.com/office/drawing/2014/main" id="{79B4E426-6D9C-5840-8F9B-35E35C685B4A}"/>
              </a:ext>
            </a:extLst>
          </p:cNvPr>
          <p:cNvSpPr/>
          <p:nvPr/>
        </p:nvSpPr>
        <p:spPr>
          <a:xfrm>
            <a:off x="7588478" y="3281074"/>
            <a:ext cx="623943" cy="623943"/>
          </a:xfrm>
          <a:prstGeom prst="ellipse">
            <a:avLst/>
          </a:prstGeom>
          <a:solidFill>
            <a:srgbClr val="FF93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27BB0943-E717-4448-9AD8-4EEF0C403F2D}"/>
              </a:ext>
            </a:extLst>
          </p:cNvPr>
          <p:cNvCxnSpPr>
            <a:cxnSpLocks/>
            <a:stCxn id="54" idx="7"/>
            <a:endCxn id="57" idx="3"/>
          </p:cNvCxnSpPr>
          <p:nvPr/>
        </p:nvCxnSpPr>
        <p:spPr>
          <a:xfrm flipV="1">
            <a:off x="7302655" y="3813643"/>
            <a:ext cx="377197" cy="759002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9CC368C2-AC4E-9644-B490-C86B9C0AA6FC}"/>
              </a:ext>
            </a:extLst>
          </p:cNvPr>
          <p:cNvSpPr txBox="1"/>
          <p:nvPr/>
        </p:nvSpPr>
        <p:spPr>
          <a:xfrm>
            <a:off x="5685091" y="5163270"/>
            <a:ext cx="72487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accent4">
                    <a:lumMod val="50000"/>
                  </a:schemeClr>
                </a:solidFill>
              </a:rPr>
              <a:t>Commit 4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EAB87953-519D-6940-ACA3-B73973B37EF9}"/>
              </a:ext>
            </a:extLst>
          </p:cNvPr>
          <p:cNvSpPr txBox="1"/>
          <p:nvPr/>
        </p:nvSpPr>
        <p:spPr>
          <a:xfrm>
            <a:off x="6669151" y="5163270"/>
            <a:ext cx="72487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accent4">
                    <a:lumMod val="50000"/>
                  </a:schemeClr>
                </a:solidFill>
              </a:rPr>
              <a:t>Commit 5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EB3EEAA9-8EAF-7E42-BDE6-F4D72C9708C1}"/>
              </a:ext>
            </a:extLst>
          </p:cNvPr>
          <p:cNvSpPr txBox="1"/>
          <p:nvPr/>
        </p:nvSpPr>
        <p:spPr>
          <a:xfrm>
            <a:off x="7538010" y="2985033"/>
            <a:ext cx="115448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accent4">
                    <a:lumMod val="50000"/>
                  </a:schemeClr>
                </a:solidFill>
              </a:rPr>
              <a:t>Merge, Commit 6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DB0F511-7A7C-869D-8948-DD9A724FEC25}"/>
              </a:ext>
            </a:extLst>
          </p:cNvPr>
          <p:cNvGrpSpPr/>
          <p:nvPr/>
        </p:nvGrpSpPr>
        <p:grpSpPr>
          <a:xfrm>
            <a:off x="2076162" y="4382477"/>
            <a:ext cx="2433771" cy="722737"/>
            <a:chOff x="1744468" y="4454194"/>
            <a:chExt cx="2433771" cy="722737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DC96F8BC-9728-7D41-9B14-5A203BA5AE58}"/>
                </a:ext>
              </a:extLst>
            </p:cNvPr>
            <p:cNvSpPr txBox="1"/>
            <p:nvPr/>
          </p:nvSpPr>
          <p:spPr>
            <a:xfrm>
              <a:off x="2391660" y="4680292"/>
              <a:ext cx="17865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New idea </a:t>
              </a:r>
              <a:r>
                <a:rPr lang="en-US" dirty="0"/>
                <a:t>branch</a:t>
              </a:r>
            </a:p>
          </p:txBody>
        </p:sp>
        <p:pic>
          <p:nvPicPr>
            <p:cNvPr id="17410" name="Picture 2" descr="New Idea Icon&quot; Images – Browse 10 Stock Photos, Vectors, and ...">
              <a:extLst>
                <a:ext uri="{FF2B5EF4-FFF2-40B4-BE49-F238E27FC236}">
                  <a16:creationId xmlns:a16="http://schemas.microsoft.com/office/drawing/2014/main" id="{7C3AEADC-2D64-B2BA-4544-0ED95BD5C36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44468" y="4454194"/>
              <a:ext cx="722737" cy="7227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" name="Picture 2" descr="New Idea Icon&quot; Images – Browse 10 Stock Photos, Vectors, and ...">
            <a:extLst>
              <a:ext uri="{FF2B5EF4-FFF2-40B4-BE49-F238E27FC236}">
                <a16:creationId xmlns:a16="http://schemas.microsoft.com/office/drawing/2014/main" id="{D5F458F0-0CEE-A8B4-391B-ACBC5C0317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2730" y="2714323"/>
            <a:ext cx="722737" cy="722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0218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6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F1"/>
                                      </p:to>
                                    </p:animClr>
                                    <p:set>
                                      <p:cBhvr>
                                        <p:cTn id="97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8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/>
      <p:bldP spid="36" grpId="0" animBg="1"/>
      <p:bldP spid="38" grpId="0" animBg="1"/>
      <p:bldP spid="19" grpId="0"/>
      <p:bldP spid="46" grpId="0"/>
      <p:bldP spid="47" grpId="0"/>
      <p:bldP spid="49" grpId="0" animBg="1"/>
      <p:bldP spid="51" grpId="0" animBg="1"/>
      <p:bldP spid="54" grpId="0" animBg="1"/>
      <p:bldP spid="57" grpId="0" animBg="1"/>
      <p:bldP spid="63" grpId="0"/>
      <p:bldP spid="64" grpId="0"/>
      <p:bldP spid="7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DB8734A0-725C-A288-2811-69193EE03E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1700" y="3556000"/>
            <a:ext cx="3162300" cy="3302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4737B91-B770-D617-E66F-4E0A993402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976" y="1171293"/>
            <a:ext cx="3048000" cy="8509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3940F05-9260-5674-B23F-97E7AD50BA8B}"/>
              </a:ext>
            </a:extLst>
          </p:cNvPr>
          <p:cNvSpPr txBox="1"/>
          <p:nvPr/>
        </p:nvSpPr>
        <p:spPr>
          <a:xfrm>
            <a:off x="6717670" y="4357594"/>
            <a:ext cx="107433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chemeClr val="accent4">
                    <a:lumMod val="50000"/>
                  </a:schemeClr>
                </a:solidFill>
              </a:rPr>
              <a:t>from IDE (CLion)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3E65DC0-E8F8-D46C-3BB8-2834F8A07D51}"/>
              </a:ext>
            </a:extLst>
          </p:cNvPr>
          <p:cNvGrpSpPr/>
          <p:nvPr/>
        </p:nvGrpSpPr>
        <p:grpSpPr>
          <a:xfrm>
            <a:off x="710978" y="2630394"/>
            <a:ext cx="7259420" cy="3177458"/>
            <a:chOff x="875555" y="3805452"/>
            <a:chExt cx="7259420" cy="3177458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F771D882-3D2E-EF9C-3AA0-4C33E286C95A}"/>
                </a:ext>
              </a:extLst>
            </p:cNvPr>
            <p:cNvGrpSpPr/>
            <p:nvPr/>
          </p:nvGrpSpPr>
          <p:grpSpPr>
            <a:xfrm>
              <a:off x="875555" y="3805452"/>
              <a:ext cx="3453421" cy="721333"/>
              <a:chOff x="2157265" y="5640866"/>
              <a:chExt cx="3453421" cy="721333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FC0749-CECC-7A2A-1472-EC4E651927A4}"/>
                  </a:ext>
                </a:extLst>
              </p:cNvPr>
              <p:cNvSpPr txBox="1"/>
              <p:nvPr/>
            </p:nvSpPr>
            <p:spPr>
              <a:xfrm>
                <a:off x="2157265" y="5640866"/>
                <a:ext cx="3317896" cy="461665"/>
              </a:xfrm>
              <a:prstGeom prst="rect">
                <a:avLst/>
              </a:prstGeom>
              <a:solidFill>
                <a:srgbClr val="010000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FFFF00"/>
                    </a:solidFill>
                  </a:rPr>
                  <a:t>git checkout -b </a:t>
                </a:r>
                <a:r>
                  <a:rPr lang="en-US" sz="2400" dirty="0" err="1">
                    <a:solidFill>
                      <a:srgbClr val="FFFF00"/>
                    </a:solidFill>
                  </a:rPr>
                  <a:t>new_idea</a:t>
                </a:r>
                <a:endParaRPr lang="en-US" sz="2400" dirty="0">
                  <a:solidFill>
                    <a:srgbClr val="FFFF00"/>
                  </a:solidFill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510FA02-3700-02A5-0960-DA9D70EAB178}"/>
                  </a:ext>
                </a:extLst>
              </p:cNvPr>
              <p:cNvSpPr txBox="1"/>
              <p:nvPr/>
            </p:nvSpPr>
            <p:spPr>
              <a:xfrm>
                <a:off x="4396892" y="6115978"/>
                <a:ext cx="1213794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i="1" dirty="0">
                    <a:solidFill>
                      <a:schemeClr val="bg2">
                        <a:lumMod val="50000"/>
                      </a:schemeClr>
                    </a:solidFill>
                  </a:rPr>
                  <a:t>From command line</a:t>
                </a:r>
              </a:p>
            </p:txBody>
          </p:sp>
        </p:grp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F50E472-119C-25CF-BAF7-C74D48F72C6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660924" y="3805452"/>
              <a:ext cx="3187700" cy="17272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C0722B6-2E30-6E00-324C-274E28985FF8}"/>
                </a:ext>
              </a:extLst>
            </p:cNvPr>
            <p:cNvSpPr txBox="1"/>
            <p:nvPr/>
          </p:nvSpPr>
          <p:spPr>
            <a:xfrm>
              <a:off x="1408710" y="6582800"/>
              <a:ext cx="672626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i="1" dirty="0">
                  <a:solidFill>
                    <a:srgbClr val="424242"/>
                  </a:solidFill>
                </a:rPr>
                <a:t>“Hey Git! Create and switch to a new branch called “</a:t>
              </a:r>
              <a:r>
                <a:rPr lang="en-US" sz="2000" i="1" dirty="0" err="1">
                  <a:solidFill>
                    <a:srgbClr val="424242"/>
                  </a:solidFill>
                </a:rPr>
                <a:t>new_idea</a:t>
              </a:r>
              <a:r>
                <a:rPr lang="en-US" sz="2000" i="1" dirty="0">
                  <a:solidFill>
                    <a:srgbClr val="424242"/>
                  </a:solidFill>
                </a:rPr>
                <a:t>”</a:t>
              </a:r>
            </a:p>
          </p:txBody>
        </p:sp>
      </p:grpSp>
      <p:sp>
        <p:nvSpPr>
          <p:cNvPr id="20" name="Oval 19">
            <a:extLst>
              <a:ext uri="{FF2B5EF4-FFF2-40B4-BE49-F238E27FC236}">
                <a16:creationId xmlns:a16="http://schemas.microsoft.com/office/drawing/2014/main" id="{AC18C518-46F9-CE50-593F-1BD7037068B5}"/>
              </a:ext>
            </a:extLst>
          </p:cNvPr>
          <p:cNvSpPr/>
          <p:nvPr/>
        </p:nvSpPr>
        <p:spPr>
          <a:xfrm>
            <a:off x="4861959" y="222704"/>
            <a:ext cx="623943" cy="623943"/>
          </a:xfrm>
          <a:prstGeom prst="ellipse">
            <a:avLst/>
          </a:prstGeom>
          <a:solidFill>
            <a:srgbClr val="00B0F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DD5740D-1035-6FB1-560B-FD95C81B3F9A}"/>
              </a:ext>
            </a:extLst>
          </p:cNvPr>
          <p:cNvSpPr/>
          <p:nvPr/>
        </p:nvSpPr>
        <p:spPr>
          <a:xfrm>
            <a:off x="5961032" y="222704"/>
            <a:ext cx="623943" cy="623943"/>
          </a:xfrm>
          <a:prstGeom prst="ellipse">
            <a:avLst/>
          </a:prstGeom>
          <a:solidFill>
            <a:srgbClr val="00B0F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7141064-65A3-ED9C-60E3-5417652DAF13}"/>
              </a:ext>
            </a:extLst>
          </p:cNvPr>
          <p:cNvCxnSpPr>
            <a:cxnSpLocks/>
            <a:stCxn id="20" idx="6"/>
            <a:endCxn id="21" idx="2"/>
          </p:cNvCxnSpPr>
          <p:nvPr/>
        </p:nvCxnSpPr>
        <p:spPr>
          <a:xfrm>
            <a:off x="5485902" y="534676"/>
            <a:ext cx="475130" cy="0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55C8F44E-8EB1-F5AD-07D9-87D6508924F9}"/>
              </a:ext>
            </a:extLst>
          </p:cNvPr>
          <p:cNvSpPr/>
          <p:nvPr/>
        </p:nvSpPr>
        <p:spPr>
          <a:xfrm>
            <a:off x="7060105" y="264830"/>
            <a:ext cx="623943" cy="623943"/>
          </a:xfrm>
          <a:prstGeom prst="ellipse">
            <a:avLst/>
          </a:prstGeom>
          <a:solidFill>
            <a:srgbClr val="00B0F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744956B-CF44-6940-4911-08E6CAFDB5E3}"/>
              </a:ext>
            </a:extLst>
          </p:cNvPr>
          <p:cNvCxnSpPr>
            <a:cxnSpLocks/>
            <a:endCxn id="25" idx="2"/>
          </p:cNvCxnSpPr>
          <p:nvPr/>
        </p:nvCxnSpPr>
        <p:spPr>
          <a:xfrm>
            <a:off x="6584975" y="576802"/>
            <a:ext cx="475130" cy="0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5CBCEEA-30EC-0C51-D2E0-BF1FECDD0CD2}"/>
              </a:ext>
            </a:extLst>
          </p:cNvPr>
          <p:cNvCxnSpPr>
            <a:cxnSpLocks/>
            <a:stCxn id="25" idx="4"/>
            <a:endCxn id="30" idx="0"/>
          </p:cNvCxnSpPr>
          <p:nvPr/>
        </p:nvCxnSpPr>
        <p:spPr>
          <a:xfrm flipH="1">
            <a:off x="7372076" y="888773"/>
            <a:ext cx="1" cy="576253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6E145F57-6B91-2EBC-92BA-E7B4CF62369C}"/>
              </a:ext>
            </a:extLst>
          </p:cNvPr>
          <p:cNvSpPr/>
          <p:nvPr/>
        </p:nvSpPr>
        <p:spPr>
          <a:xfrm>
            <a:off x="7060104" y="1465026"/>
            <a:ext cx="623943" cy="623943"/>
          </a:xfrm>
          <a:prstGeom prst="ellipse">
            <a:avLst/>
          </a:prstGeom>
          <a:solidFill>
            <a:srgbClr val="FF93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B3196BCF-E054-82A1-3DD1-2A3E66AB64E0}"/>
              </a:ext>
            </a:extLst>
          </p:cNvPr>
          <p:cNvSpPr/>
          <p:nvPr/>
        </p:nvSpPr>
        <p:spPr>
          <a:xfrm>
            <a:off x="8525435" y="85575"/>
            <a:ext cx="474995" cy="506096"/>
          </a:xfrm>
          <a:prstGeom prst="ellipse">
            <a:avLst/>
          </a:prstGeom>
          <a:solidFill>
            <a:srgbClr val="FFFF00"/>
          </a:solidFill>
          <a:ln>
            <a:solidFill>
              <a:schemeClr val="bg2">
                <a:lumMod val="6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424242"/>
                </a:solidFill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11143315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DB8734A0-725C-A288-2811-69193EE03E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1700" y="3556000"/>
            <a:ext cx="3162300" cy="3302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4737B91-B770-D617-E66F-4E0A993402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059" y="1147856"/>
            <a:ext cx="3048000" cy="850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B57A270-E135-49BB-CDFE-3BCEB8EF73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40048" y="4208789"/>
            <a:ext cx="1466096" cy="20798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1DCEB384-8A5E-D60D-CF69-30A37C886106}"/>
              </a:ext>
            </a:extLst>
          </p:cNvPr>
          <p:cNvGrpSpPr/>
          <p:nvPr/>
        </p:nvGrpSpPr>
        <p:grpSpPr>
          <a:xfrm>
            <a:off x="340659" y="2239509"/>
            <a:ext cx="3756895" cy="1895053"/>
            <a:chOff x="493059" y="1867456"/>
            <a:chExt cx="3756895" cy="1895053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A553F8E-6251-9911-66CF-CE2D8D913A35}"/>
                </a:ext>
              </a:extLst>
            </p:cNvPr>
            <p:cNvSpPr txBox="1"/>
            <p:nvPr/>
          </p:nvSpPr>
          <p:spPr>
            <a:xfrm>
              <a:off x="1324153" y="3393177"/>
              <a:ext cx="2925801" cy="369332"/>
            </a:xfrm>
            <a:prstGeom prst="rect">
              <a:avLst/>
            </a:prstGeom>
            <a:solidFill>
              <a:srgbClr val="010000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2"/>
                  </a:solidFill>
                </a:rPr>
                <a:t>Write </a:t>
              </a:r>
              <a:r>
                <a:rPr lang="en-US" i="1" dirty="0">
                  <a:solidFill>
                    <a:schemeClr val="bg2"/>
                  </a:solidFill>
                </a:rPr>
                <a:t>fib(int n) with new idea</a:t>
              </a:r>
            </a:p>
          </p:txBody>
        </p:sp>
        <p:pic>
          <p:nvPicPr>
            <p:cNvPr id="11" name="Picture 2" descr="Coding GIFs | Tenor">
              <a:extLst>
                <a:ext uri="{FF2B5EF4-FFF2-40B4-BE49-F238E27FC236}">
                  <a16:creationId xmlns:a16="http://schemas.microsoft.com/office/drawing/2014/main" id="{7BC9514F-2AFD-555D-81B1-0690FA9CA79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3059" y="1867456"/>
              <a:ext cx="2400626" cy="13312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5" name="Right Arrow 14">
            <a:extLst>
              <a:ext uri="{FF2B5EF4-FFF2-40B4-BE49-F238E27FC236}">
                <a16:creationId xmlns:a16="http://schemas.microsoft.com/office/drawing/2014/main" id="{80F30852-E58F-E9B0-AFAB-E84DB75A81F1}"/>
              </a:ext>
            </a:extLst>
          </p:cNvPr>
          <p:cNvSpPr/>
          <p:nvPr/>
        </p:nvSpPr>
        <p:spPr>
          <a:xfrm rot="5400000">
            <a:off x="4356876" y="2516043"/>
            <a:ext cx="1466225" cy="1299882"/>
          </a:xfrm>
          <a:prstGeom prst="rightArrow">
            <a:avLst/>
          </a:prstGeom>
          <a:solidFill>
            <a:schemeClr val="bg2">
              <a:lumMod val="65000"/>
              <a:alpha val="46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3D0EC56-91D2-6E2C-ED3F-C4EC93D49D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14198" y="5836436"/>
            <a:ext cx="2624417" cy="4521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919763A6-80F5-42E9-1B77-5B530D1D304E}"/>
              </a:ext>
            </a:extLst>
          </p:cNvPr>
          <p:cNvGrpSpPr/>
          <p:nvPr/>
        </p:nvGrpSpPr>
        <p:grpSpPr>
          <a:xfrm>
            <a:off x="4440048" y="175535"/>
            <a:ext cx="4198566" cy="1944641"/>
            <a:chOff x="4440048" y="175535"/>
            <a:chExt cx="4198566" cy="194464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EA07EF7-62A0-7955-0FE2-5FF2FAC3F31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440048" y="175535"/>
              <a:ext cx="1433570" cy="194464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E59C1250-95C4-D531-C60D-7C96547DA92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014197" y="1668012"/>
              <a:ext cx="2624417" cy="45216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sp>
        <p:nvSpPr>
          <p:cNvPr id="20" name="Oval 19">
            <a:extLst>
              <a:ext uri="{FF2B5EF4-FFF2-40B4-BE49-F238E27FC236}">
                <a16:creationId xmlns:a16="http://schemas.microsoft.com/office/drawing/2014/main" id="{BA428FCF-1B5B-14D5-493E-F38D2A170632}"/>
              </a:ext>
            </a:extLst>
          </p:cNvPr>
          <p:cNvSpPr/>
          <p:nvPr/>
        </p:nvSpPr>
        <p:spPr>
          <a:xfrm>
            <a:off x="8525435" y="85575"/>
            <a:ext cx="474995" cy="506096"/>
          </a:xfrm>
          <a:prstGeom prst="ellipse">
            <a:avLst/>
          </a:prstGeom>
          <a:solidFill>
            <a:srgbClr val="FFFF00"/>
          </a:solidFill>
          <a:ln>
            <a:solidFill>
              <a:schemeClr val="bg2">
                <a:lumMod val="6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424242"/>
                </a:solidFill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1163034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DB8734A0-725C-A288-2811-69193EE03E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1700" y="3556000"/>
            <a:ext cx="3162300" cy="3302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4737B91-B770-D617-E66F-4E0A993402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976" y="1171293"/>
            <a:ext cx="3048000" cy="8509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AFC0749-CECC-7A2A-1472-EC4E651927A4}"/>
              </a:ext>
            </a:extLst>
          </p:cNvPr>
          <p:cNvSpPr txBox="1"/>
          <p:nvPr/>
        </p:nvSpPr>
        <p:spPr>
          <a:xfrm>
            <a:off x="1892943" y="4542178"/>
            <a:ext cx="5300618" cy="461665"/>
          </a:xfrm>
          <a:prstGeom prst="rect">
            <a:avLst/>
          </a:prstGeom>
          <a:solidFill>
            <a:srgbClr val="010000"/>
          </a:solidFill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FF00"/>
                </a:solidFill>
              </a:rPr>
              <a:t>git commit -am "finish fib with new idea"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C18C518-46F9-CE50-593F-1BD7037068B5}"/>
              </a:ext>
            </a:extLst>
          </p:cNvPr>
          <p:cNvSpPr/>
          <p:nvPr/>
        </p:nvSpPr>
        <p:spPr>
          <a:xfrm>
            <a:off x="3919309" y="1230215"/>
            <a:ext cx="623943" cy="623943"/>
          </a:xfrm>
          <a:prstGeom prst="ellipse">
            <a:avLst/>
          </a:prstGeom>
          <a:solidFill>
            <a:srgbClr val="00B0F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DD5740D-1035-6FB1-560B-FD95C81B3F9A}"/>
              </a:ext>
            </a:extLst>
          </p:cNvPr>
          <p:cNvSpPr/>
          <p:nvPr/>
        </p:nvSpPr>
        <p:spPr>
          <a:xfrm>
            <a:off x="5018382" y="1230215"/>
            <a:ext cx="623943" cy="623943"/>
          </a:xfrm>
          <a:prstGeom prst="ellipse">
            <a:avLst/>
          </a:prstGeom>
          <a:solidFill>
            <a:srgbClr val="00B0F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7141064-65A3-ED9C-60E3-5417652DAF13}"/>
              </a:ext>
            </a:extLst>
          </p:cNvPr>
          <p:cNvCxnSpPr>
            <a:cxnSpLocks/>
            <a:stCxn id="20" idx="6"/>
            <a:endCxn id="21" idx="2"/>
          </p:cNvCxnSpPr>
          <p:nvPr/>
        </p:nvCxnSpPr>
        <p:spPr>
          <a:xfrm>
            <a:off x="4543252" y="1542187"/>
            <a:ext cx="475130" cy="0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55C8F44E-8EB1-F5AD-07D9-87D6508924F9}"/>
              </a:ext>
            </a:extLst>
          </p:cNvPr>
          <p:cNvSpPr/>
          <p:nvPr/>
        </p:nvSpPr>
        <p:spPr>
          <a:xfrm>
            <a:off x="6117455" y="1272341"/>
            <a:ext cx="623943" cy="623943"/>
          </a:xfrm>
          <a:prstGeom prst="ellipse">
            <a:avLst/>
          </a:prstGeom>
          <a:solidFill>
            <a:srgbClr val="00B0F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744956B-CF44-6940-4911-08E6CAFDB5E3}"/>
              </a:ext>
            </a:extLst>
          </p:cNvPr>
          <p:cNvCxnSpPr>
            <a:cxnSpLocks/>
            <a:endCxn id="25" idx="2"/>
          </p:cNvCxnSpPr>
          <p:nvPr/>
        </p:nvCxnSpPr>
        <p:spPr>
          <a:xfrm>
            <a:off x="5642325" y="1584313"/>
            <a:ext cx="475130" cy="0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5CBCEEA-30EC-0C51-D2E0-BF1FECDD0CD2}"/>
              </a:ext>
            </a:extLst>
          </p:cNvPr>
          <p:cNvCxnSpPr>
            <a:cxnSpLocks/>
            <a:stCxn id="25" idx="4"/>
            <a:endCxn id="30" idx="0"/>
          </p:cNvCxnSpPr>
          <p:nvPr/>
        </p:nvCxnSpPr>
        <p:spPr>
          <a:xfrm flipH="1">
            <a:off x="6429426" y="1896284"/>
            <a:ext cx="1" cy="576253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6E145F57-6B91-2EBC-92BA-E7B4CF62369C}"/>
              </a:ext>
            </a:extLst>
          </p:cNvPr>
          <p:cNvSpPr/>
          <p:nvPr/>
        </p:nvSpPr>
        <p:spPr>
          <a:xfrm>
            <a:off x="6117454" y="2472537"/>
            <a:ext cx="623943" cy="623943"/>
          </a:xfrm>
          <a:prstGeom prst="ellipse">
            <a:avLst/>
          </a:prstGeom>
          <a:solidFill>
            <a:srgbClr val="FF93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F35C8DBE-FFDE-F4B5-7068-49D8A6CE2565}"/>
              </a:ext>
            </a:extLst>
          </p:cNvPr>
          <p:cNvSpPr/>
          <p:nvPr/>
        </p:nvSpPr>
        <p:spPr>
          <a:xfrm>
            <a:off x="7483674" y="2472536"/>
            <a:ext cx="623943" cy="623943"/>
          </a:xfrm>
          <a:prstGeom prst="ellipse">
            <a:avLst/>
          </a:prstGeom>
          <a:solidFill>
            <a:srgbClr val="FF93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DF0B8F6-48C4-1D8E-AF71-FB5FCACB5EEB}"/>
              </a:ext>
            </a:extLst>
          </p:cNvPr>
          <p:cNvCxnSpPr>
            <a:cxnSpLocks/>
            <a:stCxn id="30" idx="6"/>
            <a:endCxn id="2" idx="2"/>
          </p:cNvCxnSpPr>
          <p:nvPr/>
        </p:nvCxnSpPr>
        <p:spPr>
          <a:xfrm flipV="1">
            <a:off x="6741397" y="2784508"/>
            <a:ext cx="742277" cy="1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1E97222A-3296-711D-8F79-5E100B80508F}"/>
              </a:ext>
            </a:extLst>
          </p:cNvPr>
          <p:cNvSpPr/>
          <p:nvPr/>
        </p:nvSpPr>
        <p:spPr>
          <a:xfrm>
            <a:off x="8525435" y="85575"/>
            <a:ext cx="474995" cy="506096"/>
          </a:xfrm>
          <a:prstGeom prst="ellipse">
            <a:avLst/>
          </a:prstGeom>
          <a:solidFill>
            <a:srgbClr val="FFFF00"/>
          </a:solidFill>
          <a:ln>
            <a:solidFill>
              <a:schemeClr val="bg2">
                <a:lumMod val="6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424242"/>
                </a:solidFill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21459387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DB8734A0-725C-A288-2811-69193EE03E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1700" y="3556000"/>
            <a:ext cx="3162300" cy="3302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4737B91-B770-D617-E66F-4E0A993402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976" y="1171293"/>
            <a:ext cx="3048000" cy="850900"/>
          </a:xfrm>
          <a:prstGeom prst="rect">
            <a:avLst/>
          </a:prstGeom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AC18C518-46F9-CE50-593F-1BD7037068B5}"/>
              </a:ext>
            </a:extLst>
          </p:cNvPr>
          <p:cNvSpPr/>
          <p:nvPr/>
        </p:nvSpPr>
        <p:spPr>
          <a:xfrm>
            <a:off x="1615071" y="952309"/>
            <a:ext cx="623943" cy="623943"/>
          </a:xfrm>
          <a:prstGeom prst="ellipse">
            <a:avLst/>
          </a:prstGeom>
          <a:solidFill>
            <a:srgbClr val="00B0F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DD5740D-1035-6FB1-560B-FD95C81B3F9A}"/>
              </a:ext>
            </a:extLst>
          </p:cNvPr>
          <p:cNvSpPr/>
          <p:nvPr/>
        </p:nvSpPr>
        <p:spPr>
          <a:xfrm>
            <a:off x="2714144" y="952309"/>
            <a:ext cx="623943" cy="623943"/>
          </a:xfrm>
          <a:prstGeom prst="ellipse">
            <a:avLst/>
          </a:prstGeom>
          <a:solidFill>
            <a:srgbClr val="00B0F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7141064-65A3-ED9C-60E3-5417652DAF13}"/>
              </a:ext>
            </a:extLst>
          </p:cNvPr>
          <p:cNvCxnSpPr>
            <a:cxnSpLocks/>
            <a:stCxn id="20" idx="6"/>
            <a:endCxn id="21" idx="2"/>
          </p:cNvCxnSpPr>
          <p:nvPr/>
        </p:nvCxnSpPr>
        <p:spPr>
          <a:xfrm>
            <a:off x="2239014" y="1264281"/>
            <a:ext cx="475130" cy="0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55C8F44E-8EB1-F5AD-07D9-87D6508924F9}"/>
              </a:ext>
            </a:extLst>
          </p:cNvPr>
          <p:cNvSpPr/>
          <p:nvPr/>
        </p:nvSpPr>
        <p:spPr>
          <a:xfrm>
            <a:off x="3813217" y="994435"/>
            <a:ext cx="623943" cy="623943"/>
          </a:xfrm>
          <a:prstGeom prst="ellipse">
            <a:avLst/>
          </a:prstGeom>
          <a:solidFill>
            <a:srgbClr val="00B0F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744956B-CF44-6940-4911-08E6CAFDB5E3}"/>
              </a:ext>
            </a:extLst>
          </p:cNvPr>
          <p:cNvCxnSpPr>
            <a:cxnSpLocks/>
            <a:endCxn id="25" idx="2"/>
          </p:cNvCxnSpPr>
          <p:nvPr/>
        </p:nvCxnSpPr>
        <p:spPr>
          <a:xfrm>
            <a:off x="3338087" y="1306407"/>
            <a:ext cx="475130" cy="0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5CBCEEA-30EC-0C51-D2E0-BF1FECDD0CD2}"/>
              </a:ext>
            </a:extLst>
          </p:cNvPr>
          <p:cNvCxnSpPr>
            <a:cxnSpLocks/>
            <a:stCxn id="25" idx="4"/>
            <a:endCxn id="30" idx="0"/>
          </p:cNvCxnSpPr>
          <p:nvPr/>
        </p:nvCxnSpPr>
        <p:spPr>
          <a:xfrm flipH="1">
            <a:off x="4125188" y="1618378"/>
            <a:ext cx="1" cy="576253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6E145F57-6B91-2EBC-92BA-E7B4CF62369C}"/>
              </a:ext>
            </a:extLst>
          </p:cNvPr>
          <p:cNvSpPr/>
          <p:nvPr/>
        </p:nvSpPr>
        <p:spPr>
          <a:xfrm>
            <a:off x="3813216" y="2194631"/>
            <a:ext cx="623943" cy="623943"/>
          </a:xfrm>
          <a:prstGeom prst="ellipse">
            <a:avLst/>
          </a:prstGeom>
          <a:solidFill>
            <a:srgbClr val="FF93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F35C8DBE-FFDE-F4B5-7068-49D8A6CE2565}"/>
              </a:ext>
            </a:extLst>
          </p:cNvPr>
          <p:cNvSpPr/>
          <p:nvPr/>
        </p:nvSpPr>
        <p:spPr>
          <a:xfrm>
            <a:off x="5179436" y="2194630"/>
            <a:ext cx="623943" cy="623943"/>
          </a:xfrm>
          <a:prstGeom prst="ellipse">
            <a:avLst/>
          </a:prstGeom>
          <a:solidFill>
            <a:srgbClr val="FF93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DF0B8F6-48C4-1D8E-AF71-FB5FCACB5EEB}"/>
              </a:ext>
            </a:extLst>
          </p:cNvPr>
          <p:cNvCxnSpPr>
            <a:cxnSpLocks/>
            <a:stCxn id="30" idx="6"/>
            <a:endCxn id="2" idx="2"/>
          </p:cNvCxnSpPr>
          <p:nvPr/>
        </p:nvCxnSpPr>
        <p:spPr>
          <a:xfrm flipV="1">
            <a:off x="4437159" y="2506602"/>
            <a:ext cx="742277" cy="1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1E97222A-3296-711D-8F79-5E100B80508F}"/>
              </a:ext>
            </a:extLst>
          </p:cNvPr>
          <p:cNvSpPr/>
          <p:nvPr/>
        </p:nvSpPr>
        <p:spPr>
          <a:xfrm>
            <a:off x="8525435" y="85575"/>
            <a:ext cx="474995" cy="506096"/>
          </a:xfrm>
          <a:prstGeom prst="ellipse">
            <a:avLst/>
          </a:prstGeom>
          <a:solidFill>
            <a:srgbClr val="FFFF00"/>
          </a:solidFill>
          <a:ln>
            <a:solidFill>
              <a:schemeClr val="bg2">
                <a:lumMod val="6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424242"/>
                </a:solidFill>
              </a:rPr>
              <a:t>9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7C2E9659-A124-217D-BAF4-A66856A95071}"/>
              </a:ext>
            </a:extLst>
          </p:cNvPr>
          <p:cNvSpPr/>
          <p:nvPr/>
        </p:nvSpPr>
        <p:spPr>
          <a:xfrm>
            <a:off x="6091674" y="994435"/>
            <a:ext cx="623943" cy="623943"/>
          </a:xfrm>
          <a:prstGeom prst="ellipse">
            <a:avLst/>
          </a:prstGeom>
          <a:solidFill>
            <a:srgbClr val="92D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F56C134-1D12-54F1-980B-5ED291B64C1E}"/>
              </a:ext>
            </a:extLst>
          </p:cNvPr>
          <p:cNvCxnSpPr>
            <a:cxnSpLocks/>
            <a:stCxn id="25" idx="6"/>
            <a:endCxn id="4" idx="2"/>
          </p:cNvCxnSpPr>
          <p:nvPr/>
        </p:nvCxnSpPr>
        <p:spPr>
          <a:xfrm>
            <a:off x="4437160" y="1306407"/>
            <a:ext cx="1654514" cy="0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6ADF84A-F025-844D-7F6A-9025F28DD6BE}"/>
              </a:ext>
            </a:extLst>
          </p:cNvPr>
          <p:cNvCxnSpPr>
            <a:cxnSpLocks/>
            <a:stCxn id="2" idx="7"/>
            <a:endCxn id="4" idx="3"/>
          </p:cNvCxnSpPr>
          <p:nvPr/>
        </p:nvCxnSpPr>
        <p:spPr>
          <a:xfrm flipV="1">
            <a:off x="5712005" y="1527004"/>
            <a:ext cx="471043" cy="759000"/>
          </a:xfrm>
          <a:prstGeom prst="straightConnector1">
            <a:avLst/>
          </a:prstGeom>
          <a:ln w="38100">
            <a:solidFill>
              <a:srgbClr val="E40E1A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4FFAA7D9-8AAB-F660-C69C-41C9AED53E38}"/>
              </a:ext>
            </a:extLst>
          </p:cNvPr>
          <p:cNvSpPr txBox="1"/>
          <p:nvPr/>
        </p:nvSpPr>
        <p:spPr>
          <a:xfrm>
            <a:off x="6183048" y="1838974"/>
            <a:ext cx="23423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E40E1A"/>
                </a:solidFill>
              </a:rPr>
              <a:t>Merge new idea into the main branch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E7C079D7-C521-471C-3CAF-DE2C410FA5AC}"/>
              </a:ext>
            </a:extLst>
          </p:cNvPr>
          <p:cNvGrpSpPr/>
          <p:nvPr/>
        </p:nvGrpSpPr>
        <p:grpSpPr>
          <a:xfrm>
            <a:off x="1615071" y="3507087"/>
            <a:ext cx="2980203" cy="731815"/>
            <a:chOff x="1917741" y="4102780"/>
            <a:chExt cx="2980203" cy="731815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AFC0749-CECC-7A2A-1472-EC4E651927A4}"/>
                </a:ext>
              </a:extLst>
            </p:cNvPr>
            <p:cNvSpPr txBox="1"/>
            <p:nvPr/>
          </p:nvSpPr>
          <p:spPr>
            <a:xfrm>
              <a:off x="1917741" y="4102780"/>
              <a:ext cx="2396041" cy="461665"/>
            </a:xfrm>
            <a:prstGeom prst="rect">
              <a:avLst/>
            </a:prstGeom>
            <a:solidFill>
              <a:srgbClr val="010000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FFFF00"/>
                  </a:solidFill>
                </a:rPr>
                <a:t>git checkout main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ACC4D89-EEF8-107C-1EAA-C5FB42D239DD}"/>
                </a:ext>
              </a:extLst>
            </p:cNvPr>
            <p:cNvSpPr txBox="1"/>
            <p:nvPr/>
          </p:nvSpPr>
          <p:spPr>
            <a:xfrm>
              <a:off x="2501903" y="4588374"/>
              <a:ext cx="239604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i="1" dirty="0">
                  <a:solidFill>
                    <a:schemeClr val="bg2">
                      <a:lumMod val="50000"/>
                    </a:schemeClr>
                  </a:solidFill>
                </a:rPr>
                <a:t>“Hey Git! Switch back to the main branch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E0A4B820-5E58-465F-609F-993B8679CF7B}"/>
              </a:ext>
            </a:extLst>
          </p:cNvPr>
          <p:cNvGrpSpPr/>
          <p:nvPr/>
        </p:nvGrpSpPr>
        <p:grpSpPr>
          <a:xfrm>
            <a:off x="1615071" y="4735400"/>
            <a:ext cx="4702049" cy="759209"/>
            <a:chOff x="1917741" y="5331093"/>
            <a:chExt cx="4702049" cy="759209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25EEA5C-05B3-492C-A78F-1DB088579819}"/>
                </a:ext>
              </a:extLst>
            </p:cNvPr>
            <p:cNvSpPr txBox="1"/>
            <p:nvPr/>
          </p:nvSpPr>
          <p:spPr>
            <a:xfrm>
              <a:off x="1917741" y="5331093"/>
              <a:ext cx="2659446" cy="461665"/>
            </a:xfrm>
            <a:prstGeom prst="rect">
              <a:avLst/>
            </a:prstGeom>
            <a:solidFill>
              <a:srgbClr val="010000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FFFF00"/>
                  </a:solidFill>
                </a:rPr>
                <a:t>git merge </a:t>
              </a:r>
              <a:r>
                <a:rPr lang="en-US" sz="2400" dirty="0" err="1">
                  <a:solidFill>
                    <a:srgbClr val="FFFF00"/>
                  </a:solidFill>
                </a:rPr>
                <a:t>new_idea</a:t>
              </a:r>
              <a:endParaRPr lang="en-US" sz="2400" dirty="0">
                <a:solidFill>
                  <a:srgbClr val="FFFF00"/>
                </a:solidFill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81A0B2F-22A3-BA11-AF5A-8A92AA7713AD}"/>
                </a:ext>
              </a:extLst>
            </p:cNvPr>
            <p:cNvSpPr txBox="1"/>
            <p:nvPr/>
          </p:nvSpPr>
          <p:spPr>
            <a:xfrm>
              <a:off x="2566226" y="5844081"/>
              <a:ext cx="405356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i="1" dirty="0">
                  <a:solidFill>
                    <a:schemeClr val="bg2">
                      <a:lumMod val="50000"/>
                    </a:schemeClr>
                  </a:solidFill>
                </a:rPr>
                <a:t>“Hey Git! Merge the code in </a:t>
              </a:r>
              <a:r>
                <a:rPr lang="en-US" sz="1000" i="1" dirty="0" err="1">
                  <a:solidFill>
                    <a:schemeClr val="bg2">
                      <a:lumMod val="50000"/>
                    </a:schemeClr>
                  </a:solidFill>
                </a:rPr>
                <a:t>new_idea</a:t>
              </a:r>
              <a:r>
                <a:rPr lang="en-US" sz="1000" i="1" dirty="0">
                  <a:solidFill>
                    <a:schemeClr val="bg2">
                      <a:lumMod val="50000"/>
                    </a:schemeClr>
                  </a:solidFill>
                </a:rPr>
                <a:t> branch to the current branch (main)</a:t>
              </a:r>
            </a:p>
          </p:txBody>
        </p:sp>
      </p:grpSp>
      <p:pic>
        <p:nvPicPr>
          <p:cNvPr id="38" name="Picture 37">
            <a:extLst>
              <a:ext uri="{FF2B5EF4-FFF2-40B4-BE49-F238E27FC236}">
                <a16:creationId xmlns:a16="http://schemas.microsoft.com/office/drawing/2014/main" id="{A67C5D94-8C24-A045-8F1F-E1B04DBAA2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60850" y="5632607"/>
            <a:ext cx="3243005" cy="5368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53659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DB8734A0-725C-A288-2811-69193EE03E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1700" y="3556000"/>
            <a:ext cx="3162300" cy="3302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4737B91-B770-D617-E66F-4E0A993402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976" y="1171293"/>
            <a:ext cx="3048000" cy="85090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F93EA038-E5A1-CD0A-BD59-CC45B5C9AA64}"/>
              </a:ext>
            </a:extLst>
          </p:cNvPr>
          <p:cNvGrpSpPr/>
          <p:nvPr/>
        </p:nvGrpSpPr>
        <p:grpSpPr>
          <a:xfrm>
            <a:off x="336432" y="1372765"/>
            <a:ext cx="4235568" cy="3764011"/>
            <a:chOff x="4764862" y="2314059"/>
            <a:chExt cx="4235568" cy="3764011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0A5574A-F0F7-9383-BBBD-F602CD04B6F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764862" y="2933699"/>
              <a:ext cx="4235568" cy="314437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52929A7-B2EC-F392-3CF8-05DFEB9ECC5D}"/>
                </a:ext>
              </a:extLst>
            </p:cNvPr>
            <p:cNvSpPr txBox="1"/>
            <p:nvPr/>
          </p:nvSpPr>
          <p:spPr>
            <a:xfrm>
              <a:off x="4764862" y="2314059"/>
              <a:ext cx="947695" cy="461665"/>
            </a:xfrm>
            <a:prstGeom prst="rect">
              <a:avLst/>
            </a:prstGeom>
            <a:solidFill>
              <a:srgbClr val="010000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FFFF00"/>
                  </a:solidFill>
                </a:rPr>
                <a:t>git log</a:t>
              </a:r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1D4AFB20-EEC5-A53B-9383-BBD1B4B06A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29912" y="968187"/>
            <a:ext cx="3777656" cy="41685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9EE4783-B883-D381-FFB3-D0CC96A10BF4}"/>
              </a:ext>
            </a:extLst>
          </p:cNvPr>
          <p:cNvSpPr txBox="1"/>
          <p:nvPr/>
        </p:nvSpPr>
        <p:spPr>
          <a:xfrm>
            <a:off x="7961479" y="5167793"/>
            <a:ext cx="107433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chemeClr val="accent4">
                    <a:lumMod val="50000"/>
                  </a:schemeClr>
                </a:solidFill>
              </a:rPr>
              <a:t>from IDE (CLion)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44C5CC5-2EF2-A61A-BC8A-61612698EA0E}"/>
              </a:ext>
            </a:extLst>
          </p:cNvPr>
          <p:cNvSpPr txBox="1"/>
          <p:nvPr/>
        </p:nvSpPr>
        <p:spPr>
          <a:xfrm>
            <a:off x="3250976" y="5167793"/>
            <a:ext cx="139012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chemeClr val="accent4">
                    <a:lumMod val="50000"/>
                  </a:schemeClr>
                </a:solidFill>
              </a:rPr>
              <a:t>from in command line</a:t>
            </a:r>
          </a:p>
        </p:txBody>
      </p:sp>
    </p:spTree>
    <p:extLst>
      <p:ext uri="{BB962C8B-B14F-4D97-AF65-F5344CB8AC3E}">
        <p14:creationId xmlns:p14="http://schemas.microsoft.com/office/powerpoint/2010/main" val="4581284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750148CB-FC45-8D2D-D93E-DD4E819C68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046" y="1027858"/>
            <a:ext cx="3048000" cy="850900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E573789A-4608-DE1B-A358-C110EFDB0BAE}"/>
              </a:ext>
            </a:extLst>
          </p:cNvPr>
          <p:cNvGrpSpPr/>
          <p:nvPr/>
        </p:nvGrpSpPr>
        <p:grpSpPr>
          <a:xfrm>
            <a:off x="1259213" y="1174285"/>
            <a:ext cx="4500271" cy="1668542"/>
            <a:chOff x="1008201" y="558224"/>
            <a:chExt cx="4500271" cy="166854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DAD0A5C-8B5A-0255-A338-F71B1417E33F}"/>
                </a:ext>
              </a:extLst>
            </p:cNvPr>
            <p:cNvSpPr txBox="1"/>
            <p:nvPr/>
          </p:nvSpPr>
          <p:spPr>
            <a:xfrm>
              <a:off x="1008201" y="558224"/>
              <a:ext cx="976549" cy="461665"/>
            </a:xfrm>
            <a:prstGeom prst="rect">
              <a:avLst/>
            </a:prstGeom>
            <a:solidFill>
              <a:srgbClr val="010000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FFFF00"/>
                  </a:solidFill>
                </a:rPr>
                <a:t>git init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D61E6D1-EB92-BE31-05F6-C57A97DF5088}"/>
                </a:ext>
              </a:extLst>
            </p:cNvPr>
            <p:cNvSpPr txBox="1"/>
            <p:nvPr/>
          </p:nvSpPr>
          <p:spPr>
            <a:xfrm>
              <a:off x="1009792" y="1145034"/>
              <a:ext cx="1188146" cy="461665"/>
            </a:xfrm>
            <a:prstGeom prst="rect">
              <a:avLst/>
            </a:prstGeom>
            <a:solidFill>
              <a:srgbClr val="010000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FFFF00"/>
                  </a:solidFill>
                </a:rPr>
                <a:t>git add .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0ADACFC-0B49-EBEC-A6A6-DEBB91BF4F78}"/>
                </a:ext>
              </a:extLst>
            </p:cNvPr>
            <p:cNvSpPr txBox="1"/>
            <p:nvPr/>
          </p:nvSpPr>
          <p:spPr>
            <a:xfrm>
              <a:off x="1008201" y="1765101"/>
              <a:ext cx="4500271" cy="461665"/>
            </a:xfrm>
            <a:prstGeom prst="rect">
              <a:avLst/>
            </a:prstGeom>
            <a:solidFill>
              <a:srgbClr val="010000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FFFF00"/>
                  </a:solidFill>
                </a:rPr>
                <a:t>git commit -am "commit message"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AA8CE5C-F6BD-5A0A-D3AC-14ACA88C5810}"/>
              </a:ext>
            </a:extLst>
          </p:cNvPr>
          <p:cNvGrpSpPr/>
          <p:nvPr/>
        </p:nvGrpSpPr>
        <p:grpSpPr>
          <a:xfrm>
            <a:off x="6862154" y="3885713"/>
            <a:ext cx="1058495" cy="1093530"/>
            <a:chOff x="6611142" y="3269652"/>
            <a:chExt cx="1058495" cy="1093530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C8ED62F-44AB-8DEE-D1AC-694EAFF4D2B4}"/>
                </a:ext>
              </a:extLst>
            </p:cNvPr>
            <p:cNvSpPr txBox="1"/>
            <p:nvPr/>
          </p:nvSpPr>
          <p:spPr>
            <a:xfrm>
              <a:off x="6611142" y="3269652"/>
              <a:ext cx="1058495" cy="461665"/>
            </a:xfrm>
            <a:prstGeom prst="rect">
              <a:avLst/>
            </a:prstGeom>
            <a:solidFill>
              <a:srgbClr val="010000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FFFF00"/>
                  </a:solidFill>
                </a:rPr>
                <a:t>git diff 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8FDEE5E-1469-033F-D0AA-CD7045160B55}"/>
                </a:ext>
              </a:extLst>
            </p:cNvPr>
            <p:cNvSpPr txBox="1"/>
            <p:nvPr/>
          </p:nvSpPr>
          <p:spPr>
            <a:xfrm>
              <a:off x="6611142" y="3901517"/>
              <a:ext cx="947695" cy="461665"/>
            </a:xfrm>
            <a:prstGeom prst="rect">
              <a:avLst/>
            </a:prstGeom>
            <a:solidFill>
              <a:srgbClr val="010000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FFFF00"/>
                  </a:solidFill>
                </a:rPr>
                <a:t>git log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DEABB24-B51D-43D6-D7C5-6FC0B429ACFD}"/>
              </a:ext>
            </a:extLst>
          </p:cNvPr>
          <p:cNvGrpSpPr/>
          <p:nvPr/>
        </p:nvGrpSpPr>
        <p:grpSpPr>
          <a:xfrm>
            <a:off x="1259213" y="4861957"/>
            <a:ext cx="3317896" cy="1058798"/>
            <a:chOff x="1008201" y="4954108"/>
            <a:chExt cx="3317896" cy="1058798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5B241B9-93E8-61F5-770C-0146194A16CA}"/>
                </a:ext>
              </a:extLst>
            </p:cNvPr>
            <p:cNvSpPr txBox="1"/>
            <p:nvPr/>
          </p:nvSpPr>
          <p:spPr>
            <a:xfrm>
              <a:off x="1008201" y="4954108"/>
              <a:ext cx="3317896" cy="461665"/>
            </a:xfrm>
            <a:prstGeom prst="rect">
              <a:avLst/>
            </a:prstGeom>
            <a:solidFill>
              <a:srgbClr val="010000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FFFF00"/>
                  </a:solidFill>
                </a:rPr>
                <a:t>git checkout -b </a:t>
              </a:r>
              <a:r>
                <a:rPr lang="en-US" sz="2400" dirty="0" err="1">
                  <a:solidFill>
                    <a:srgbClr val="FFFF00"/>
                  </a:solidFill>
                </a:rPr>
                <a:t>new_idea</a:t>
              </a:r>
              <a:endParaRPr lang="en-US" sz="2400" dirty="0">
                <a:solidFill>
                  <a:srgbClr val="FFFF00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9716EA5-A629-F52C-6F99-4CCD173259CE}"/>
                </a:ext>
              </a:extLst>
            </p:cNvPr>
            <p:cNvSpPr txBox="1"/>
            <p:nvPr/>
          </p:nvSpPr>
          <p:spPr>
            <a:xfrm>
              <a:off x="1008201" y="5551241"/>
              <a:ext cx="2659446" cy="461665"/>
            </a:xfrm>
            <a:prstGeom prst="rect">
              <a:avLst/>
            </a:prstGeom>
            <a:solidFill>
              <a:srgbClr val="010000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FFFF00"/>
                  </a:solidFill>
                </a:rPr>
                <a:t>git merge </a:t>
              </a:r>
              <a:r>
                <a:rPr lang="en-US" sz="2400" dirty="0" err="1">
                  <a:solidFill>
                    <a:srgbClr val="FFFF00"/>
                  </a:solidFill>
                </a:rPr>
                <a:t>new_idea</a:t>
              </a:r>
              <a:endParaRPr lang="en-US" sz="2400" dirty="0">
                <a:solidFill>
                  <a:srgbClr val="FFFF00"/>
                </a:solidFill>
              </a:endParaRPr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0E94229E-8983-A64A-FA3D-930325F47A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5637" y="5735870"/>
            <a:ext cx="3048000" cy="1122130"/>
          </a:xfrm>
          <a:prstGeom prst="rect">
            <a:avLst/>
          </a:prstGeom>
        </p:spPr>
      </p:pic>
      <p:pic>
        <p:nvPicPr>
          <p:cNvPr id="19" name="Picture 2" descr="Coding GIFs | Tenor">
            <a:extLst>
              <a:ext uri="{FF2B5EF4-FFF2-40B4-BE49-F238E27FC236}">
                <a16:creationId xmlns:a16="http://schemas.microsoft.com/office/drawing/2014/main" id="{0F00B839-0169-DB8D-FED3-2B1BCBB97B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0968" y="89830"/>
            <a:ext cx="1629661" cy="903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1663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 descr="The Creation of Adam&quot; by Michelangelo - The God Touching Adam Fresco">
            <a:extLst>
              <a:ext uri="{FF2B5EF4-FFF2-40B4-BE49-F238E27FC236}">
                <a16:creationId xmlns:a16="http://schemas.microsoft.com/office/drawing/2014/main" id="{D1D9426E-40EC-4C8E-F4AF-FD673487C1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1099" y="2451166"/>
            <a:ext cx="2597527" cy="195566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B8734A0-725C-A288-2811-69193EE03E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1700" y="3556000"/>
            <a:ext cx="3162300" cy="3302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4737B91-B770-D617-E66F-4E0A993402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2976" y="1171293"/>
            <a:ext cx="3048000" cy="8509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B538DE2C-1D38-E724-914A-B6837FC89F8A}"/>
              </a:ext>
            </a:extLst>
          </p:cNvPr>
          <p:cNvGrpSpPr/>
          <p:nvPr/>
        </p:nvGrpSpPr>
        <p:grpSpPr>
          <a:xfrm>
            <a:off x="5603646" y="203791"/>
            <a:ext cx="3522702" cy="2247375"/>
            <a:chOff x="5541635" y="486653"/>
            <a:chExt cx="3430909" cy="218881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5681CC4-1837-53CE-5E62-3DA25C90E8B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 amt="70000"/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9862" b="89792" l="6402" r="92936">
                          <a14:foregroundMark x1="31788" y1="19204" x2="31788" y2="19204"/>
                          <a14:foregroundMark x1="31788" y1="19204" x2="31788" y2="19204"/>
                          <a14:foregroundMark x1="31788" y1="19204" x2="31788" y2="19204"/>
                          <a14:foregroundMark x1="32340" y1="19204" x2="38631" y2="15052"/>
                          <a14:foregroundMark x1="60044" y1="88408" x2="69647" y2="88927"/>
                          <a14:foregroundMark x1="7064" y1="57958" x2="6512" y2="63149"/>
                          <a14:foregroundMark x1="92936" y1="57093" x2="92605" y2="64879"/>
                          <a14:backgroundMark x1="34547" y1="60035" x2="34547" y2="60035"/>
                          <a14:backgroundMark x1="32892" y1="45848" x2="58057" y2="55363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541635" y="486653"/>
              <a:ext cx="3430909" cy="2188814"/>
            </a:xfrm>
            <a:prstGeom prst="rect">
              <a:avLst/>
            </a:prstGeom>
          </p:spPr>
        </p:pic>
        <p:pic>
          <p:nvPicPr>
            <p:cNvPr id="8" name="Picture 2" descr="GitHub Key Features Now Free For All Users - Somag News">
              <a:extLst>
                <a:ext uri="{FF2B5EF4-FFF2-40B4-BE49-F238E27FC236}">
                  <a16:creationId xmlns:a16="http://schemas.microsoft.com/office/drawing/2014/main" id="{70489760-F9FE-9851-1DD6-B29F3432177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32" t="4372" r="20331"/>
            <a:stretch/>
          </p:blipFill>
          <p:spPr bwMode="auto">
            <a:xfrm>
              <a:off x="6787936" y="1287680"/>
              <a:ext cx="933422" cy="8527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A8BD20BF-0924-7CB9-CED3-D89D9DC45CDB}"/>
              </a:ext>
            </a:extLst>
          </p:cNvPr>
          <p:cNvGrpSpPr/>
          <p:nvPr/>
        </p:nvGrpSpPr>
        <p:grpSpPr>
          <a:xfrm>
            <a:off x="485880" y="4406833"/>
            <a:ext cx="2676422" cy="2193680"/>
            <a:chOff x="1185334" y="3858016"/>
            <a:chExt cx="3087755" cy="2472531"/>
          </a:xfrm>
        </p:grpSpPr>
        <p:pic>
          <p:nvPicPr>
            <p:cNvPr id="13" name="Picture 4" descr="Single sketch open laptop Royalty Free Vector Image">
              <a:extLst>
                <a:ext uri="{FF2B5EF4-FFF2-40B4-BE49-F238E27FC236}">
                  <a16:creationId xmlns:a16="http://schemas.microsoft.com/office/drawing/2014/main" id="{934EAD09-B52E-9C0D-561E-315835DD6CA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875" r="3207" b="16359"/>
            <a:stretch/>
          </p:blipFill>
          <p:spPr bwMode="auto">
            <a:xfrm>
              <a:off x="1185334" y="3858016"/>
              <a:ext cx="3087755" cy="2472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8" descr="Git Installation Along With It's Commands. | by Balson Gorai | Beginner's  Guide to Mobile Web Development | Medium">
              <a:extLst>
                <a:ext uri="{FF2B5EF4-FFF2-40B4-BE49-F238E27FC236}">
                  <a16:creationId xmlns:a16="http://schemas.microsoft.com/office/drawing/2014/main" id="{E58DE8ED-40BF-C16C-D147-B8A63FF407B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319" r="24516"/>
            <a:stretch/>
          </p:blipFill>
          <p:spPr bwMode="auto">
            <a:xfrm>
              <a:off x="1519032" y="4366919"/>
              <a:ext cx="1502733" cy="8642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604613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DB8734A0-725C-A288-2811-69193EE03E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1700" y="3556000"/>
            <a:ext cx="3162300" cy="3302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4737B91-B770-D617-E66F-4E0A993402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976" y="1171293"/>
            <a:ext cx="3048000" cy="8509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B538DE2C-1D38-E724-914A-B6837FC89F8A}"/>
              </a:ext>
            </a:extLst>
          </p:cNvPr>
          <p:cNvGrpSpPr/>
          <p:nvPr/>
        </p:nvGrpSpPr>
        <p:grpSpPr>
          <a:xfrm>
            <a:off x="5603646" y="203791"/>
            <a:ext cx="3522702" cy="2247375"/>
            <a:chOff x="5541635" y="486653"/>
            <a:chExt cx="3430909" cy="218881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5681CC4-1837-53CE-5E62-3DA25C90E8B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862" b="89792" l="6402" r="92936">
                          <a14:foregroundMark x1="31788" y1="19204" x2="31788" y2="19204"/>
                          <a14:foregroundMark x1="31788" y1="19204" x2="31788" y2="19204"/>
                          <a14:foregroundMark x1="31788" y1="19204" x2="31788" y2="19204"/>
                          <a14:foregroundMark x1="32340" y1="19204" x2="38631" y2="15052"/>
                          <a14:foregroundMark x1="60044" y1="88408" x2="69647" y2="88927"/>
                          <a14:foregroundMark x1="7064" y1="57958" x2="6512" y2="63149"/>
                          <a14:foregroundMark x1="92936" y1="57093" x2="92605" y2="64879"/>
                          <a14:backgroundMark x1="34547" y1="60035" x2="34547" y2="60035"/>
                          <a14:backgroundMark x1="32892" y1="45848" x2="58057" y2="55363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541635" y="486653"/>
              <a:ext cx="3430909" cy="2188814"/>
            </a:xfrm>
            <a:prstGeom prst="rect">
              <a:avLst/>
            </a:prstGeom>
          </p:spPr>
        </p:pic>
        <p:pic>
          <p:nvPicPr>
            <p:cNvPr id="8" name="Picture 2" descr="GitHub Key Features Now Free For All Users - Somag News">
              <a:extLst>
                <a:ext uri="{FF2B5EF4-FFF2-40B4-BE49-F238E27FC236}">
                  <a16:creationId xmlns:a16="http://schemas.microsoft.com/office/drawing/2014/main" id="{70489760-F9FE-9851-1DD6-B29F3432177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32" t="4372" r="20331"/>
            <a:stretch/>
          </p:blipFill>
          <p:spPr bwMode="auto">
            <a:xfrm>
              <a:off x="6787936" y="1287680"/>
              <a:ext cx="933422" cy="8527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A8BD20BF-0924-7CB9-CED3-D89D9DC45CDB}"/>
              </a:ext>
            </a:extLst>
          </p:cNvPr>
          <p:cNvGrpSpPr/>
          <p:nvPr/>
        </p:nvGrpSpPr>
        <p:grpSpPr>
          <a:xfrm>
            <a:off x="485880" y="4406833"/>
            <a:ext cx="2676422" cy="2193680"/>
            <a:chOff x="1185334" y="3858016"/>
            <a:chExt cx="3087755" cy="2472531"/>
          </a:xfrm>
        </p:grpSpPr>
        <p:pic>
          <p:nvPicPr>
            <p:cNvPr id="13" name="Picture 4" descr="Single sketch open laptop Royalty Free Vector Image">
              <a:extLst>
                <a:ext uri="{FF2B5EF4-FFF2-40B4-BE49-F238E27FC236}">
                  <a16:creationId xmlns:a16="http://schemas.microsoft.com/office/drawing/2014/main" id="{934EAD09-B52E-9C0D-561E-315835DD6CA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875" r="3207" b="16359"/>
            <a:stretch/>
          </p:blipFill>
          <p:spPr bwMode="auto">
            <a:xfrm>
              <a:off x="1185334" y="3858016"/>
              <a:ext cx="3087755" cy="2472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8" descr="Git Installation Along With It's Commands. | by Balson Gorai | Beginner's  Guide to Mobile Web Development | Medium">
              <a:extLst>
                <a:ext uri="{FF2B5EF4-FFF2-40B4-BE49-F238E27FC236}">
                  <a16:creationId xmlns:a16="http://schemas.microsoft.com/office/drawing/2014/main" id="{E58DE8ED-40BF-C16C-D147-B8A63FF407B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319" r="24516"/>
            <a:stretch/>
          </p:blipFill>
          <p:spPr bwMode="auto">
            <a:xfrm>
              <a:off x="1519032" y="4366919"/>
              <a:ext cx="1502733" cy="8642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BA554D1D-5DF6-3CD7-03C2-D29E6138437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41268" y="2423848"/>
            <a:ext cx="4953028" cy="15654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7770D7F5-3926-B964-0787-BB96BD0FDF1E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3832" t="19248" r="3068" b="8163"/>
          <a:stretch/>
        </p:blipFill>
        <p:spPr>
          <a:xfrm>
            <a:off x="7646895" y="1895379"/>
            <a:ext cx="1228165" cy="2536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156968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DB8734A0-725C-A288-2811-69193EE03E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1700" y="3556000"/>
            <a:ext cx="3162300" cy="3302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4737B91-B770-D617-E66F-4E0A993402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976" y="1171293"/>
            <a:ext cx="3048000" cy="8509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B538DE2C-1D38-E724-914A-B6837FC89F8A}"/>
              </a:ext>
            </a:extLst>
          </p:cNvPr>
          <p:cNvGrpSpPr/>
          <p:nvPr/>
        </p:nvGrpSpPr>
        <p:grpSpPr>
          <a:xfrm>
            <a:off x="5603646" y="203791"/>
            <a:ext cx="3522702" cy="2247375"/>
            <a:chOff x="5541635" y="486653"/>
            <a:chExt cx="3430909" cy="218881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5681CC4-1837-53CE-5E62-3DA25C90E8B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862" b="89792" l="6402" r="92936">
                          <a14:foregroundMark x1="31788" y1="19204" x2="31788" y2="19204"/>
                          <a14:foregroundMark x1="31788" y1="19204" x2="31788" y2="19204"/>
                          <a14:foregroundMark x1="31788" y1="19204" x2="31788" y2="19204"/>
                          <a14:foregroundMark x1="32340" y1="19204" x2="38631" y2="15052"/>
                          <a14:foregroundMark x1="60044" y1="88408" x2="69647" y2="88927"/>
                          <a14:foregroundMark x1="7064" y1="57958" x2="6512" y2="63149"/>
                          <a14:foregroundMark x1="92936" y1="57093" x2="92605" y2="64879"/>
                          <a14:backgroundMark x1="34547" y1="60035" x2="34547" y2="60035"/>
                          <a14:backgroundMark x1="32892" y1="45848" x2="58057" y2="55363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541635" y="486653"/>
              <a:ext cx="3430909" cy="2188814"/>
            </a:xfrm>
            <a:prstGeom prst="rect">
              <a:avLst/>
            </a:prstGeom>
          </p:spPr>
        </p:pic>
        <p:pic>
          <p:nvPicPr>
            <p:cNvPr id="8" name="Picture 2" descr="GitHub Key Features Now Free For All Users - Somag News">
              <a:extLst>
                <a:ext uri="{FF2B5EF4-FFF2-40B4-BE49-F238E27FC236}">
                  <a16:creationId xmlns:a16="http://schemas.microsoft.com/office/drawing/2014/main" id="{70489760-F9FE-9851-1DD6-B29F3432177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32" t="4372" r="20331"/>
            <a:stretch/>
          </p:blipFill>
          <p:spPr bwMode="auto">
            <a:xfrm>
              <a:off x="6787936" y="1287680"/>
              <a:ext cx="933422" cy="8527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A8BD20BF-0924-7CB9-CED3-D89D9DC45CDB}"/>
              </a:ext>
            </a:extLst>
          </p:cNvPr>
          <p:cNvGrpSpPr/>
          <p:nvPr/>
        </p:nvGrpSpPr>
        <p:grpSpPr>
          <a:xfrm>
            <a:off x="485880" y="4406833"/>
            <a:ext cx="2676422" cy="2193680"/>
            <a:chOff x="1185334" y="3858016"/>
            <a:chExt cx="3087755" cy="2472531"/>
          </a:xfrm>
        </p:grpSpPr>
        <p:pic>
          <p:nvPicPr>
            <p:cNvPr id="13" name="Picture 4" descr="Single sketch open laptop Royalty Free Vector Image">
              <a:extLst>
                <a:ext uri="{FF2B5EF4-FFF2-40B4-BE49-F238E27FC236}">
                  <a16:creationId xmlns:a16="http://schemas.microsoft.com/office/drawing/2014/main" id="{934EAD09-B52E-9C0D-561E-315835DD6CA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875" r="3207" b="16359"/>
            <a:stretch/>
          </p:blipFill>
          <p:spPr bwMode="auto">
            <a:xfrm>
              <a:off x="1185334" y="3858016"/>
              <a:ext cx="3087755" cy="2472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8" descr="Git Installation Along With It's Commands. | by Balson Gorai | Beginner's  Guide to Mobile Web Development | Medium">
              <a:extLst>
                <a:ext uri="{FF2B5EF4-FFF2-40B4-BE49-F238E27FC236}">
                  <a16:creationId xmlns:a16="http://schemas.microsoft.com/office/drawing/2014/main" id="{E58DE8ED-40BF-C16C-D147-B8A63FF407B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319" r="24516"/>
            <a:stretch/>
          </p:blipFill>
          <p:spPr bwMode="auto">
            <a:xfrm>
              <a:off x="1519032" y="4366919"/>
              <a:ext cx="1502733" cy="8642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5614DC7-7EB3-A691-5767-B375C1308C6B}"/>
              </a:ext>
            </a:extLst>
          </p:cNvPr>
          <p:cNvGrpSpPr/>
          <p:nvPr/>
        </p:nvGrpSpPr>
        <p:grpSpPr>
          <a:xfrm>
            <a:off x="775125" y="2675562"/>
            <a:ext cx="7514987" cy="1886389"/>
            <a:chOff x="965890" y="5816772"/>
            <a:chExt cx="7514987" cy="1886389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11DE919-3F36-F763-C175-EBA57848332A}"/>
                </a:ext>
              </a:extLst>
            </p:cNvPr>
            <p:cNvSpPr txBox="1"/>
            <p:nvPr/>
          </p:nvSpPr>
          <p:spPr>
            <a:xfrm>
              <a:off x="965890" y="5816772"/>
              <a:ext cx="6845657" cy="338554"/>
            </a:xfrm>
            <a:prstGeom prst="rect">
              <a:avLst/>
            </a:prstGeom>
            <a:solidFill>
              <a:srgbClr val="010000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FFFF00"/>
                  </a:solidFill>
                </a:rPr>
                <a:t>git remote add origin https://</a:t>
              </a:r>
              <a:r>
                <a:rPr lang="en-US" sz="1600" dirty="0" err="1">
                  <a:solidFill>
                    <a:srgbClr val="FFFF00"/>
                  </a:solidFill>
                </a:rPr>
                <a:t>github.com</a:t>
              </a:r>
              <a:r>
                <a:rPr lang="en-US" sz="1600" dirty="0">
                  <a:solidFill>
                    <a:srgbClr val="FFFF00"/>
                  </a:solidFill>
                </a:rPr>
                <a:t>/a-teaching-goose/</a:t>
              </a:r>
              <a:r>
                <a:rPr lang="en-US" sz="1600" dirty="0" err="1">
                  <a:solidFill>
                    <a:srgbClr val="FFFF00"/>
                  </a:solidFill>
                </a:rPr>
                <a:t>my_cool_project.git</a:t>
              </a:r>
              <a:endParaRPr lang="en-US" sz="1600" dirty="0">
                <a:solidFill>
                  <a:srgbClr val="FFFF00"/>
                </a:solidFill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BDCAB0F-6FE1-8BF4-4BE4-229820A5A4FA}"/>
                </a:ext>
              </a:extLst>
            </p:cNvPr>
            <p:cNvSpPr txBox="1"/>
            <p:nvPr/>
          </p:nvSpPr>
          <p:spPr>
            <a:xfrm>
              <a:off x="3864053" y="6379722"/>
              <a:ext cx="4616824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i="1" dirty="0">
                  <a:solidFill>
                    <a:schemeClr val="bg2">
                      <a:lumMod val="50000"/>
                    </a:schemeClr>
                  </a:solidFill>
                </a:rPr>
                <a:t>“Hey Git! Connect my local repo to a remote repo with the provided url, and I’ll use  ‘origin’ on my laptop to refer to this remote repo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405780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2">
            <a:extLst>
              <a:ext uri="{FF2B5EF4-FFF2-40B4-BE49-F238E27FC236}">
                <a16:creationId xmlns:a16="http://schemas.microsoft.com/office/drawing/2014/main" id="{605426E9-59F8-074E-9D69-104993110F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756" y="371511"/>
            <a:ext cx="8183759" cy="991998"/>
          </a:xfrm>
        </p:spPr>
        <p:txBody>
          <a:bodyPr/>
          <a:lstStyle/>
          <a:p>
            <a:r>
              <a:rPr lang="en-US" dirty="0"/>
              <a:t>Code &amp; Docs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A83932B-98AE-6EC1-134F-B2BC3151212D}"/>
              </a:ext>
            </a:extLst>
          </p:cNvPr>
          <p:cNvSpPr txBox="1"/>
          <p:nvPr/>
        </p:nvSpPr>
        <p:spPr>
          <a:xfrm>
            <a:off x="1265134" y="3244334"/>
            <a:ext cx="6475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2"/>
              </a:rPr>
              <a:t>https://github.com/a-teaching-goose/uwb-bootup/tree/main/docs</a:t>
            </a:r>
            <a:endParaRPr lang="en-US" dirty="0"/>
          </a:p>
        </p:txBody>
      </p:sp>
      <p:pic>
        <p:nvPicPr>
          <p:cNvPr id="3074" name="Picture 2" descr="Page 4 | Code sketch Vectors &amp; Illustrations for Free Download | Freepik">
            <a:extLst>
              <a:ext uri="{FF2B5EF4-FFF2-40B4-BE49-F238E27FC236}">
                <a16:creationId xmlns:a16="http://schemas.microsoft.com/office/drawing/2014/main" id="{B23A5396-5F65-275E-4B59-FB124ABA75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9366" y="493058"/>
            <a:ext cx="2386149" cy="1587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88361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DB8734A0-725C-A288-2811-69193EE03E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1700" y="3556000"/>
            <a:ext cx="3162300" cy="3302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4737B91-B770-D617-E66F-4E0A993402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976" y="1171293"/>
            <a:ext cx="3048000" cy="8509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B538DE2C-1D38-E724-914A-B6837FC89F8A}"/>
              </a:ext>
            </a:extLst>
          </p:cNvPr>
          <p:cNvGrpSpPr/>
          <p:nvPr/>
        </p:nvGrpSpPr>
        <p:grpSpPr>
          <a:xfrm>
            <a:off x="5603646" y="203791"/>
            <a:ext cx="3522702" cy="2247375"/>
            <a:chOff x="5541635" y="486653"/>
            <a:chExt cx="3430909" cy="218881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5681CC4-1837-53CE-5E62-3DA25C90E8B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862" b="89792" l="6402" r="92936">
                          <a14:foregroundMark x1="31788" y1="19204" x2="31788" y2="19204"/>
                          <a14:foregroundMark x1="31788" y1="19204" x2="31788" y2="19204"/>
                          <a14:foregroundMark x1="31788" y1="19204" x2="31788" y2="19204"/>
                          <a14:foregroundMark x1="32340" y1="19204" x2="38631" y2="15052"/>
                          <a14:foregroundMark x1="60044" y1="88408" x2="69647" y2="88927"/>
                          <a14:foregroundMark x1="7064" y1="57958" x2="6512" y2="63149"/>
                          <a14:foregroundMark x1="92936" y1="57093" x2="92605" y2="64879"/>
                          <a14:backgroundMark x1="34547" y1="60035" x2="34547" y2="60035"/>
                          <a14:backgroundMark x1="32892" y1="45848" x2="58057" y2="55363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541635" y="486653"/>
              <a:ext cx="3430909" cy="2188814"/>
            </a:xfrm>
            <a:prstGeom prst="rect">
              <a:avLst/>
            </a:prstGeom>
          </p:spPr>
        </p:pic>
        <p:pic>
          <p:nvPicPr>
            <p:cNvPr id="8" name="Picture 2" descr="GitHub Key Features Now Free For All Users - Somag News">
              <a:extLst>
                <a:ext uri="{FF2B5EF4-FFF2-40B4-BE49-F238E27FC236}">
                  <a16:creationId xmlns:a16="http://schemas.microsoft.com/office/drawing/2014/main" id="{70489760-F9FE-9851-1DD6-B29F3432177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32" t="4372" r="20331"/>
            <a:stretch/>
          </p:blipFill>
          <p:spPr bwMode="auto">
            <a:xfrm>
              <a:off x="6787936" y="1287680"/>
              <a:ext cx="933422" cy="8527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A8BD20BF-0924-7CB9-CED3-D89D9DC45CDB}"/>
              </a:ext>
            </a:extLst>
          </p:cNvPr>
          <p:cNvGrpSpPr/>
          <p:nvPr/>
        </p:nvGrpSpPr>
        <p:grpSpPr>
          <a:xfrm>
            <a:off x="485880" y="4406833"/>
            <a:ext cx="2676422" cy="2193680"/>
            <a:chOff x="1185334" y="3858016"/>
            <a:chExt cx="3087755" cy="2472531"/>
          </a:xfrm>
        </p:grpSpPr>
        <p:pic>
          <p:nvPicPr>
            <p:cNvPr id="13" name="Picture 4" descr="Single sketch open laptop Royalty Free Vector Image">
              <a:extLst>
                <a:ext uri="{FF2B5EF4-FFF2-40B4-BE49-F238E27FC236}">
                  <a16:creationId xmlns:a16="http://schemas.microsoft.com/office/drawing/2014/main" id="{934EAD09-B52E-9C0D-561E-315835DD6CA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875" r="3207" b="16359"/>
            <a:stretch/>
          </p:blipFill>
          <p:spPr bwMode="auto">
            <a:xfrm>
              <a:off x="1185334" y="3858016"/>
              <a:ext cx="3087755" cy="2472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8" descr="Git Installation Along With It's Commands. | by Balson Gorai | Beginner's  Guide to Mobile Web Development | Medium">
              <a:extLst>
                <a:ext uri="{FF2B5EF4-FFF2-40B4-BE49-F238E27FC236}">
                  <a16:creationId xmlns:a16="http://schemas.microsoft.com/office/drawing/2014/main" id="{E58DE8ED-40BF-C16C-D147-B8A63FF407B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319" r="24516"/>
            <a:stretch/>
          </p:blipFill>
          <p:spPr bwMode="auto">
            <a:xfrm>
              <a:off x="1519032" y="4366919"/>
              <a:ext cx="1502733" cy="8642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" name="Picture 8" descr="Sketch arrow Direction design graphic Royalty Free Vector">
            <a:extLst>
              <a:ext uri="{FF2B5EF4-FFF2-40B4-BE49-F238E27FC236}">
                <a16:creationId xmlns:a16="http://schemas.microsoft.com/office/drawing/2014/main" id="{A990F40F-482D-23CC-19E0-7C2397AF88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691"/>
          <a:stretch/>
        </p:blipFill>
        <p:spPr bwMode="auto">
          <a:xfrm rot="1325208">
            <a:off x="2738338" y="1888473"/>
            <a:ext cx="1818135" cy="1842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8" descr="Sketch arrow Direction design graphic Royalty Free Vector">
            <a:extLst>
              <a:ext uri="{FF2B5EF4-FFF2-40B4-BE49-F238E27FC236}">
                <a16:creationId xmlns:a16="http://schemas.microsoft.com/office/drawing/2014/main" id="{2AC373F6-D543-280D-21ED-433956CB75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691"/>
          <a:stretch/>
        </p:blipFill>
        <p:spPr bwMode="auto">
          <a:xfrm rot="11751938">
            <a:off x="4699635" y="3028805"/>
            <a:ext cx="1837344" cy="1861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28C51F7E-B53B-8DFC-E110-BFBB0F97A8C1}"/>
              </a:ext>
            </a:extLst>
          </p:cNvPr>
          <p:cNvGrpSpPr/>
          <p:nvPr/>
        </p:nvGrpSpPr>
        <p:grpSpPr>
          <a:xfrm rot="19816149">
            <a:off x="1342868" y="1216226"/>
            <a:ext cx="2714205" cy="1081309"/>
            <a:chOff x="1641381" y="670342"/>
            <a:chExt cx="2714205" cy="1081309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F20A142-E14E-C1E5-47DC-E16ADA833354}"/>
                </a:ext>
              </a:extLst>
            </p:cNvPr>
            <p:cNvSpPr txBox="1"/>
            <p:nvPr/>
          </p:nvSpPr>
          <p:spPr>
            <a:xfrm rot="1783851">
              <a:off x="1797997" y="670342"/>
              <a:ext cx="1176925" cy="461665"/>
            </a:xfrm>
            <a:prstGeom prst="rect">
              <a:avLst/>
            </a:prstGeom>
            <a:solidFill>
              <a:srgbClr val="010000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FFFF00"/>
                  </a:solidFill>
                </a:rPr>
                <a:t>git push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CAEB3E2-E731-3A82-9FF8-BA5A277163F2}"/>
                </a:ext>
              </a:extLst>
            </p:cNvPr>
            <p:cNvSpPr txBox="1"/>
            <p:nvPr/>
          </p:nvSpPr>
          <p:spPr>
            <a:xfrm>
              <a:off x="1641381" y="1505430"/>
              <a:ext cx="271420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i="1" dirty="0">
                  <a:solidFill>
                    <a:schemeClr val="bg2">
                      <a:lumMod val="50000"/>
                    </a:schemeClr>
                  </a:solidFill>
                </a:rPr>
                <a:t>“Hey Git! Push my local repo to the remote repo”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75EA658-51E8-AB8A-D4A1-FC61517EB280}"/>
              </a:ext>
            </a:extLst>
          </p:cNvPr>
          <p:cNvGrpSpPr/>
          <p:nvPr/>
        </p:nvGrpSpPr>
        <p:grpSpPr>
          <a:xfrm rot="19816149">
            <a:off x="5553468" y="4383064"/>
            <a:ext cx="2563522" cy="1092655"/>
            <a:chOff x="1716730" y="735943"/>
            <a:chExt cx="2563522" cy="1092655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AB94238-9C63-6FDA-0DE3-C1A283893989}"/>
                </a:ext>
              </a:extLst>
            </p:cNvPr>
            <p:cNvSpPr txBox="1"/>
            <p:nvPr/>
          </p:nvSpPr>
          <p:spPr>
            <a:xfrm rot="1783851">
              <a:off x="2357756" y="735943"/>
              <a:ext cx="1035861" cy="461665"/>
            </a:xfrm>
            <a:prstGeom prst="rect">
              <a:avLst/>
            </a:prstGeom>
            <a:solidFill>
              <a:srgbClr val="010000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FFFF00"/>
                  </a:solidFill>
                </a:rPr>
                <a:t>git pull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4CCFFA5-C177-59FE-7466-4875CF49750C}"/>
                </a:ext>
              </a:extLst>
            </p:cNvPr>
            <p:cNvSpPr txBox="1"/>
            <p:nvPr/>
          </p:nvSpPr>
          <p:spPr>
            <a:xfrm>
              <a:off x="1716730" y="1428488"/>
              <a:ext cx="256352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i="1" dirty="0">
                  <a:solidFill>
                    <a:schemeClr val="bg2">
                      <a:lumMod val="50000"/>
                    </a:schemeClr>
                  </a:solidFill>
                </a:rPr>
                <a:t>“Hey Git! Get what’s in remote repo,</a:t>
              </a:r>
            </a:p>
            <a:p>
              <a:r>
                <a:rPr lang="en-US" sz="1000" i="1" dirty="0">
                  <a:solidFill>
                    <a:schemeClr val="bg2">
                      <a:lumMod val="50000"/>
                    </a:schemeClr>
                  </a:solidFill>
                </a:rPr>
                <a:t> and merge with what I have in my local repo”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92502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04737B91-B770-D617-E66F-4E0A993402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976" y="1171293"/>
            <a:ext cx="3048000" cy="8509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A8BD20BF-0924-7CB9-CED3-D89D9DC45CDB}"/>
              </a:ext>
            </a:extLst>
          </p:cNvPr>
          <p:cNvGrpSpPr/>
          <p:nvPr/>
        </p:nvGrpSpPr>
        <p:grpSpPr>
          <a:xfrm>
            <a:off x="485880" y="4406833"/>
            <a:ext cx="2676422" cy="2193680"/>
            <a:chOff x="1185334" y="3858016"/>
            <a:chExt cx="3087755" cy="2472531"/>
          </a:xfrm>
        </p:grpSpPr>
        <p:pic>
          <p:nvPicPr>
            <p:cNvPr id="13" name="Picture 4" descr="Single sketch open laptop Royalty Free Vector Image">
              <a:extLst>
                <a:ext uri="{FF2B5EF4-FFF2-40B4-BE49-F238E27FC236}">
                  <a16:creationId xmlns:a16="http://schemas.microsoft.com/office/drawing/2014/main" id="{934EAD09-B52E-9C0D-561E-315835DD6CA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875" r="3207" b="16359"/>
            <a:stretch/>
          </p:blipFill>
          <p:spPr bwMode="auto">
            <a:xfrm>
              <a:off x="1185334" y="3858016"/>
              <a:ext cx="3087755" cy="2472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8" descr="Git Installation Along With It's Commands. | by Balson Gorai | Beginner's  Guide to Mobile Web Development | Medium">
              <a:extLst>
                <a:ext uri="{FF2B5EF4-FFF2-40B4-BE49-F238E27FC236}">
                  <a16:creationId xmlns:a16="http://schemas.microsoft.com/office/drawing/2014/main" id="{E58DE8ED-40BF-C16C-D147-B8A63FF407B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319" r="24516"/>
            <a:stretch/>
          </p:blipFill>
          <p:spPr bwMode="auto">
            <a:xfrm>
              <a:off x="1519032" y="4366919"/>
              <a:ext cx="1502733" cy="8642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" name="Picture 8" descr="Sketch arrow Direction design graphic Royalty Free Vector">
            <a:extLst>
              <a:ext uri="{FF2B5EF4-FFF2-40B4-BE49-F238E27FC236}">
                <a16:creationId xmlns:a16="http://schemas.microsoft.com/office/drawing/2014/main" id="{A990F40F-482D-23CC-19E0-7C2397AF88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691"/>
          <a:stretch/>
        </p:blipFill>
        <p:spPr bwMode="auto">
          <a:xfrm rot="464867">
            <a:off x="2843364" y="2530701"/>
            <a:ext cx="1818135" cy="1842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28C51F7E-B53B-8DFC-E110-BFBB0F97A8C1}"/>
              </a:ext>
            </a:extLst>
          </p:cNvPr>
          <p:cNvGrpSpPr/>
          <p:nvPr/>
        </p:nvGrpSpPr>
        <p:grpSpPr>
          <a:xfrm rot="19816149">
            <a:off x="1359205" y="1900762"/>
            <a:ext cx="2714205" cy="757308"/>
            <a:chOff x="1641381" y="994343"/>
            <a:chExt cx="2714205" cy="757308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F20A142-E14E-C1E5-47DC-E16ADA833354}"/>
                </a:ext>
              </a:extLst>
            </p:cNvPr>
            <p:cNvSpPr txBox="1"/>
            <p:nvPr/>
          </p:nvSpPr>
          <p:spPr>
            <a:xfrm rot="182225">
              <a:off x="1983765" y="994343"/>
              <a:ext cx="1176925" cy="461665"/>
            </a:xfrm>
            <a:prstGeom prst="rect">
              <a:avLst/>
            </a:prstGeom>
            <a:solidFill>
              <a:srgbClr val="010000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FFFF00"/>
                  </a:solidFill>
                </a:rPr>
                <a:t>git push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CAEB3E2-E731-3A82-9FF8-BA5A277163F2}"/>
                </a:ext>
              </a:extLst>
            </p:cNvPr>
            <p:cNvSpPr txBox="1"/>
            <p:nvPr/>
          </p:nvSpPr>
          <p:spPr>
            <a:xfrm>
              <a:off x="1641381" y="1505430"/>
              <a:ext cx="271420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i="1" dirty="0">
                  <a:solidFill>
                    <a:schemeClr val="bg2">
                      <a:lumMod val="50000"/>
                    </a:schemeClr>
                  </a:solidFill>
                </a:rPr>
                <a:t>“Hey Git! Push my local repo to the remote repo”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B538DE2C-1D38-E724-914A-B6837FC89F8A}"/>
              </a:ext>
            </a:extLst>
          </p:cNvPr>
          <p:cNvGrpSpPr/>
          <p:nvPr/>
        </p:nvGrpSpPr>
        <p:grpSpPr>
          <a:xfrm>
            <a:off x="5603646" y="203791"/>
            <a:ext cx="3522702" cy="2247375"/>
            <a:chOff x="5541635" y="486653"/>
            <a:chExt cx="3430909" cy="218881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5681CC4-1837-53CE-5E62-3DA25C90E8B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alphaModFix amt="70000"/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9862" b="89792" l="6402" r="92936">
                          <a14:foregroundMark x1="31788" y1="19204" x2="31788" y2="19204"/>
                          <a14:foregroundMark x1="31788" y1="19204" x2="31788" y2="19204"/>
                          <a14:foregroundMark x1="31788" y1="19204" x2="31788" y2="19204"/>
                          <a14:foregroundMark x1="32340" y1="19204" x2="38631" y2="15052"/>
                          <a14:foregroundMark x1="60044" y1="88408" x2="69647" y2="88927"/>
                          <a14:foregroundMark x1="7064" y1="57958" x2="6512" y2="63149"/>
                          <a14:foregroundMark x1="92936" y1="57093" x2="92605" y2="64879"/>
                          <a14:backgroundMark x1="34547" y1="60035" x2="34547" y2="60035"/>
                          <a14:backgroundMark x1="32892" y1="45848" x2="58057" y2="55363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541635" y="486653"/>
              <a:ext cx="3430909" cy="2188814"/>
            </a:xfrm>
            <a:prstGeom prst="rect">
              <a:avLst/>
            </a:prstGeom>
          </p:spPr>
        </p:pic>
        <p:pic>
          <p:nvPicPr>
            <p:cNvPr id="8" name="Picture 2" descr="GitHub Key Features Now Free For All Users - Somag News">
              <a:extLst>
                <a:ext uri="{FF2B5EF4-FFF2-40B4-BE49-F238E27FC236}">
                  <a16:creationId xmlns:a16="http://schemas.microsoft.com/office/drawing/2014/main" id="{70489760-F9FE-9851-1DD6-B29F3432177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32" t="4372" r="20331"/>
            <a:stretch/>
          </p:blipFill>
          <p:spPr bwMode="auto">
            <a:xfrm>
              <a:off x="6787936" y="1287680"/>
              <a:ext cx="933422" cy="8527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6866" name="Picture 2" descr="Search icon - Icons8 Flat Color Icons | Free icons">
            <a:extLst>
              <a:ext uri="{FF2B5EF4-FFF2-40B4-BE49-F238E27FC236}">
                <a16:creationId xmlns:a16="http://schemas.microsoft.com/office/drawing/2014/main" id="{CD981E10-6CFC-C403-242F-F7B772707E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5589" y="1324018"/>
            <a:ext cx="2127702" cy="2127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8050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04737B91-B770-D617-E66F-4E0A993402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976" y="1171293"/>
            <a:ext cx="3048000" cy="8509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A8BD20BF-0924-7CB9-CED3-D89D9DC45CDB}"/>
              </a:ext>
            </a:extLst>
          </p:cNvPr>
          <p:cNvGrpSpPr/>
          <p:nvPr/>
        </p:nvGrpSpPr>
        <p:grpSpPr>
          <a:xfrm>
            <a:off x="485880" y="4406833"/>
            <a:ext cx="2676422" cy="2193680"/>
            <a:chOff x="1185334" y="3858016"/>
            <a:chExt cx="3087755" cy="2472531"/>
          </a:xfrm>
        </p:grpSpPr>
        <p:pic>
          <p:nvPicPr>
            <p:cNvPr id="13" name="Picture 4" descr="Single sketch open laptop Royalty Free Vector Image">
              <a:extLst>
                <a:ext uri="{FF2B5EF4-FFF2-40B4-BE49-F238E27FC236}">
                  <a16:creationId xmlns:a16="http://schemas.microsoft.com/office/drawing/2014/main" id="{934EAD09-B52E-9C0D-561E-315835DD6CA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875" r="3207" b="16359"/>
            <a:stretch/>
          </p:blipFill>
          <p:spPr bwMode="auto">
            <a:xfrm>
              <a:off x="1185334" y="3858016"/>
              <a:ext cx="3087755" cy="2472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8" descr="Git Installation Along With It's Commands. | by Balson Gorai | Beginner's  Guide to Mobile Web Development | Medium">
              <a:extLst>
                <a:ext uri="{FF2B5EF4-FFF2-40B4-BE49-F238E27FC236}">
                  <a16:creationId xmlns:a16="http://schemas.microsoft.com/office/drawing/2014/main" id="{E58DE8ED-40BF-C16C-D147-B8A63FF407B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319" r="24516"/>
            <a:stretch/>
          </p:blipFill>
          <p:spPr bwMode="auto">
            <a:xfrm>
              <a:off x="1519032" y="4366919"/>
              <a:ext cx="1502733" cy="8642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Picture 2" descr="GitHub Key Features Now Free For All Users - Somag News">
            <a:extLst>
              <a:ext uri="{FF2B5EF4-FFF2-40B4-BE49-F238E27FC236}">
                <a16:creationId xmlns:a16="http://schemas.microsoft.com/office/drawing/2014/main" id="{B28A5068-17CF-7701-5BE6-DC34EEFBDE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32" t="4372" r="20331"/>
          <a:stretch/>
        </p:blipFill>
        <p:spPr bwMode="auto">
          <a:xfrm>
            <a:off x="7620509" y="0"/>
            <a:ext cx="1357537" cy="1240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11FC0547-0F08-A384-6274-1B18931A2FEF}"/>
              </a:ext>
            </a:extLst>
          </p:cNvPr>
          <p:cNvGrpSpPr/>
          <p:nvPr/>
        </p:nvGrpSpPr>
        <p:grpSpPr>
          <a:xfrm>
            <a:off x="1679667" y="2333834"/>
            <a:ext cx="2585560" cy="1842038"/>
            <a:chOff x="1679667" y="2333834"/>
            <a:chExt cx="2585560" cy="1842038"/>
          </a:xfrm>
        </p:grpSpPr>
        <p:pic>
          <p:nvPicPr>
            <p:cNvPr id="11" name="Picture 8" descr="Sketch arrow Direction design graphic Royalty Free Vector">
              <a:extLst>
                <a:ext uri="{FF2B5EF4-FFF2-40B4-BE49-F238E27FC236}">
                  <a16:creationId xmlns:a16="http://schemas.microsoft.com/office/drawing/2014/main" id="{40330442-0D82-6B1A-7165-19DBB0F2AB3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691"/>
            <a:stretch/>
          </p:blipFill>
          <p:spPr bwMode="auto">
            <a:xfrm rot="464867">
              <a:off x="2447092" y="2333834"/>
              <a:ext cx="1818135" cy="18420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07BAC42-55FA-875E-1207-831E89812EB7}"/>
                </a:ext>
              </a:extLst>
            </p:cNvPr>
            <p:cNvSpPr txBox="1"/>
            <p:nvPr/>
          </p:nvSpPr>
          <p:spPr>
            <a:xfrm rot="19276603">
              <a:off x="1679667" y="2649959"/>
              <a:ext cx="1176925" cy="461665"/>
            </a:xfrm>
            <a:prstGeom prst="rect">
              <a:avLst/>
            </a:prstGeom>
            <a:solidFill>
              <a:srgbClr val="010000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FFFF00"/>
                  </a:solidFill>
                </a:rPr>
                <a:t>git push</a:t>
              </a:r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B44977FA-9C95-45B1-90F2-47576A6CEA7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42891" y="3597337"/>
            <a:ext cx="3277618" cy="30031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0A89C56-C88E-ED31-3492-B2B0754C55E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5856" y="5226669"/>
            <a:ext cx="2163483" cy="13738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9724314-B9F1-76D9-AD82-49A1F2D3E7F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90817" y="341324"/>
            <a:ext cx="2588558" cy="27611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83243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DFD4B4BD-8E75-B24B-B416-5C9A7F8853B8}"/>
              </a:ext>
            </a:extLst>
          </p:cNvPr>
          <p:cNvGrpSpPr/>
          <p:nvPr/>
        </p:nvGrpSpPr>
        <p:grpSpPr>
          <a:xfrm>
            <a:off x="649126" y="3589866"/>
            <a:ext cx="2765097" cy="2311400"/>
            <a:chOff x="1185333" y="3725332"/>
            <a:chExt cx="3190058" cy="2605215"/>
          </a:xfrm>
        </p:grpSpPr>
        <p:pic>
          <p:nvPicPr>
            <p:cNvPr id="1028" name="Picture 4" descr="Single sketch open laptop Royalty Free Vector Image">
              <a:extLst>
                <a:ext uri="{FF2B5EF4-FFF2-40B4-BE49-F238E27FC236}">
                  <a16:creationId xmlns:a16="http://schemas.microsoft.com/office/drawing/2014/main" id="{F32FC36C-2169-3243-9373-6FBE1ED66DE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024" b="16359"/>
            <a:stretch/>
          </p:blipFill>
          <p:spPr bwMode="auto">
            <a:xfrm>
              <a:off x="1185333" y="3725332"/>
              <a:ext cx="3190058" cy="26052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8" descr="Git Installation Along With It's Commands. | by Balson Gorai | Beginner's  Guide to Mobile Web Development | Medium">
              <a:extLst>
                <a:ext uri="{FF2B5EF4-FFF2-40B4-BE49-F238E27FC236}">
                  <a16:creationId xmlns:a16="http://schemas.microsoft.com/office/drawing/2014/main" id="{6DFE7796-1AD9-9E4D-8A63-6C0960DD6C7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319" r="24516"/>
            <a:stretch/>
          </p:blipFill>
          <p:spPr bwMode="auto">
            <a:xfrm>
              <a:off x="1519032" y="4366919"/>
              <a:ext cx="1502733" cy="8642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65142FB4-B11F-F94E-9184-9B9496F056EF}"/>
              </a:ext>
            </a:extLst>
          </p:cNvPr>
          <p:cNvGrpSpPr/>
          <p:nvPr/>
        </p:nvGrpSpPr>
        <p:grpSpPr>
          <a:xfrm>
            <a:off x="1418975" y="2000272"/>
            <a:ext cx="2376250" cy="1842038"/>
            <a:chOff x="1418975" y="2000272"/>
            <a:chExt cx="2376250" cy="1842038"/>
          </a:xfrm>
        </p:grpSpPr>
        <p:pic>
          <p:nvPicPr>
            <p:cNvPr id="1032" name="Picture 8" descr="Sketch arrow Direction design graphic Royalty Free Vector">
              <a:extLst>
                <a:ext uri="{FF2B5EF4-FFF2-40B4-BE49-F238E27FC236}">
                  <a16:creationId xmlns:a16="http://schemas.microsoft.com/office/drawing/2014/main" id="{CA4C74C7-AFCE-9749-B8F4-8FFE3B107EE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691"/>
            <a:stretch/>
          </p:blipFill>
          <p:spPr bwMode="auto">
            <a:xfrm rot="252073">
              <a:off x="1977090" y="2000272"/>
              <a:ext cx="1818135" cy="18420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AA3FEEC-C10A-9A41-8756-9D35282AF879}"/>
                </a:ext>
              </a:extLst>
            </p:cNvPr>
            <p:cNvSpPr txBox="1"/>
            <p:nvPr/>
          </p:nvSpPr>
          <p:spPr>
            <a:xfrm rot="19334004">
              <a:off x="1418975" y="2519084"/>
              <a:ext cx="98616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chemeClr val="accent4">
                      <a:lumMod val="50000"/>
                    </a:schemeClr>
                  </a:solidFill>
                  <a:latin typeface="Cavolini" panose="03000502040302020204" pitchFamily="66" charset="0"/>
                  <a:cs typeface="Cavolini" panose="03000502040302020204" pitchFamily="66" charset="0"/>
                </a:rPr>
                <a:t>Push</a:t>
              </a:r>
              <a:endParaRPr lang="en-US" sz="2400" b="1" dirty="0">
                <a:solidFill>
                  <a:schemeClr val="accent4">
                    <a:lumMod val="50000"/>
                  </a:schemeClr>
                </a:solidFill>
                <a:latin typeface="Cavolini" panose="03000502040302020204" pitchFamily="66" charset="0"/>
                <a:cs typeface="Cavolini" panose="03000502040302020204" pitchFamily="66" charset="0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E5E2C71-CA8F-6F43-9AFD-9954260D65C4}"/>
              </a:ext>
            </a:extLst>
          </p:cNvPr>
          <p:cNvGrpSpPr/>
          <p:nvPr/>
        </p:nvGrpSpPr>
        <p:grpSpPr>
          <a:xfrm>
            <a:off x="6064547" y="3752852"/>
            <a:ext cx="2765097" cy="2148414"/>
            <a:chOff x="1185333" y="3909036"/>
            <a:chExt cx="3190058" cy="2421511"/>
          </a:xfrm>
        </p:grpSpPr>
        <p:pic>
          <p:nvPicPr>
            <p:cNvPr id="13" name="Picture 4" descr="Single sketch open laptop Royalty Free Vector Image">
              <a:extLst>
                <a:ext uri="{FF2B5EF4-FFF2-40B4-BE49-F238E27FC236}">
                  <a16:creationId xmlns:a16="http://schemas.microsoft.com/office/drawing/2014/main" id="{62FE753F-5ABF-5748-A16C-0C59EE2B706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356" b="16359"/>
            <a:stretch/>
          </p:blipFill>
          <p:spPr bwMode="auto">
            <a:xfrm>
              <a:off x="1185333" y="3909036"/>
              <a:ext cx="3190058" cy="24215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8" descr="Git Installation Along With It's Commands. | by Balson Gorai | Beginner's  Guide to Mobile Web Development | Medium">
              <a:extLst>
                <a:ext uri="{FF2B5EF4-FFF2-40B4-BE49-F238E27FC236}">
                  <a16:creationId xmlns:a16="http://schemas.microsoft.com/office/drawing/2014/main" id="{D5188034-D8D3-AE4E-85E9-3E92EF05340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319" r="24516"/>
            <a:stretch/>
          </p:blipFill>
          <p:spPr bwMode="auto">
            <a:xfrm>
              <a:off x="1519032" y="4366919"/>
              <a:ext cx="1502733" cy="8642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6B3307C-3789-4A47-B2F2-F73348EB4B81}"/>
              </a:ext>
            </a:extLst>
          </p:cNvPr>
          <p:cNvGrpSpPr/>
          <p:nvPr/>
        </p:nvGrpSpPr>
        <p:grpSpPr>
          <a:xfrm>
            <a:off x="3484178" y="174842"/>
            <a:ext cx="3088369" cy="1970284"/>
            <a:chOff x="5541635" y="486653"/>
            <a:chExt cx="3430909" cy="2188814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6D28C30D-B315-3847-A19F-C052AC10012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862" b="89792" l="6402" r="92936">
                          <a14:foregroundMark x1="31788" y1="19204" x2="31788" y2="19204"/>
                          <a14:foregroundMark x1="31788" y1="19204" x2="31788" y2="19204"/>
                          <a14:foregroundMark x1="31788" y1="19204" x2="31788" y2="19204"/>
                          <a14:foregroundMark x1="32340" y1="19204" x2="38631" y2="15052"/>
                          <a14:foregroundMark x1="60044" y1="88408" x2="69647" y2="88927"/>
                          <a14:foregroundMark x1="7064" y1="57958" x2="6512" y2="63149"/>
                          <a14:foregroundMark x1="92936" y1="57093" x2="92605" y2="64879"/>
                          <a14:backgroundMark x1="34547" y1="60035" x2="34547" y2="60035"/>
                          <a14:backgroundMark x1="32892" y1="45848" x2="58057" y2="55363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541635" y="486653"/>
              <a:ext cx="3430909" cy="2188814"/>
            </a:xfrm>
            <a:prstGeom prst="rect">
              <a:avLst/>
            </a:prstGeom>
          </p:spPr>
        </p:pic>
        <p:pic>
          <p:nvPicPr>
            <p:cNvPr id="21" name="Picture 2" descr="GitHub Key Features Now Free For All Users - Somag News">
              <a:extLst>
                <a:ext uri="{FF2B5EF4-FFF2-40B4-BE49-F238E27FC236}">
                  <a16:creationId xmlns:a16="http://schemas.microsoft.com/office/drawing/2014/main" id="{25C51D5A-FDFF-C14A-BC4D-BA7BC054084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32" t="4372" r="20331"/>
            <a:stretch/>
          </p:blipFill>
          <p:spPr bwMode="auto">
            <a:xfrm>
              <a:off x="6639507" y="1174176"/>
              <a:ext cx="933422" cy="8527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EB952DAA-48E4-BC48-968A-5E396CC5BC85}"/>
              </a:ext>
            </a:extLst>
          </p:cNvPr>
          <p:cNvGrpSpPr/>
          <p:nvPr/>
        </p:nvGrpSpPr>
        <p:grpSpPr>
          <a:xfrm>
            <a:off x="5841611" y="1967676"/>
            <a:ext cx="1761178" cy="1647706"/>
            <a:chOff x="5841611" y="1967676"/>
            <a:chExt cx="1761178" cy="1647706"/>
          </a:xfrm>
        </p:grpSpPr>
        <p:pic>
          <p:nvPicPr>
            <p:cNvPr id="14" name="Picture 8" descr="Sketch arrow Direction design graphic Royalty Free Vector">
              <a:extLst>
                <a:ext uri="{FF2B5EF4-FFF2-40B4-BE49-F238E27FC236}">
                  <a16:creationId xmlns:a16="http://schemas.microsoft.com/office/drawing/2014/main" id="{FDFDBC49-6423-2D4B-BF13-8D506E8550F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691"/>
            <a:stretch/>
          </p:blipFill>
          <p:spPr bwMode="auto">
            <a:xfrm rot="6132555">
              <a:off x="5851684" y="2072914"/>
              <a:ext cx="1532395" cy="15525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45CF45F-2D8E-7A4A-B20C-7D27A4FBC106}"/>
                </a:ext>
              </a:extLst>
            </p:cNvPr>
            <p:cNvSpPr txBox="1"/>
            <p:nvPr/>
          </p:nvSpPr>
          <p:spPr>
            <a:xfrm rot="21018979">
              <a:off x="6791348" y="1967676"/>
              <a:ext cx="81144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chemeClr val="accent4">
                      <a:lumMod val="50000"/>
                    </a:schemeClr>
                  </a:solidFill>
                  <a:latin typeface="Cavolini" panose="03000502040302020204" pitchFamily="66" charset="0"/>
                  <a:cs typeface="Cavolini" panose="03000502040302020204" pitchFamily="66" charset="0"/>
                </a:rPr>
                <a:t>Pull</a:t>
              </a:r>
              <a:endParaRPr lang="en-US" sz="2400" b="1" dirty="0">
                <a:solidFill>
                  <a:schemeClr val="accent4">
                    <a:lumMod val="50000"/>
                  </a:schemeClr>
                </a:solidFill>
                <a:latin typeface="Cavolini" panose="03000502040302020204" pitchFamily="66" charset="0"/>
                <a:cs typeface="Cavolini" panose="03000502040302020204" pitchFamily="66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15746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Single sketch open laptop Royalty Free Vector Image">
            <a:extLst>
              <a:ext uri="{FF2B5EF4-FFF2-40B4-BE49-F238E27FC236}">
                <a16:creationId xmlns:a16="http://schemas.microsoft.com/office/drawing/2014/main" id="{F32FC36C-2169-3243-9373-6FBE1ED66D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24" b="16359"/>
          <a:stretch/>
        </p:blipFill>
        <p:spPr bwMode="auto">
          <a:xfrm>
            <a:off x="753533" y="3429000"/>
            <a:ext cx="3818467" cy="3191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8" descr="Git Installation Along With It's Commands. | by Balson Gorai | Beginner's  Guide to Mobile Web Development | Medium">
            <a:extLst>
              <a:ext uri="{FF2B5EF4-FFF2-40B4-BE49-F238E27FC236}">
                <a16:creationId xmlns:a16="http://schemas.microsoft.com/office/drawing/2014/main" id="{6DFE7796-1AD9-9E4D-8A63-6C0960DD6C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19" r="24516"/>
          <a:stretch/>
        </p:blipFill>
        <p:spPr bwMode="auto">
          <a:xfrm>
            <a:off x="1152967" y="4215078"/>
            <a:ext cx="1798756" cy="1058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7A2FC202-2DD3-9B42-B9DD-1A21521EE1F6}"/>
              </a:ext>
            </a:extLst>
          </p:cNvPr>
          <p:cNvGrpSpPr/>
          <p:nvPr/>
        </p:nvGrpSpPr>
        <p:grpSpPr>
          <a:xfrm>
            <a:off x="5599870" y="456385"/>
            <a:ext cx="3088369" cy="1970284"/>
            <a:chOff x="5541635" y="486653"/>
            <a:chExt cx="3430909" cy="2188814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82AF2FFA-2219-CE45-A931-6BA67332A4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862" b="89792" l="6402" r="92936">
                          <a14:foregroundMark x1="31788" y1="19204" x2="31788" y2="19204"/>
                          <a14:foregroundMark x1="31788" y1="19204" x2="31788" y2="19204"/>
                          <a14:foregroundMark x1="31788" y1="19204" x2="31788" y2="19204"/>
                          <a14:foregroundMark x1="32340" y1="19204" x2="38631" y2="15052"/>
                          <a14:foregroundMark x1="60044" y1="88408" x2="69647" y2="88927"/>
                          <a14:foregroundMark x1="7064" y1="57958" x2="6512" y2="63149"/>
                          <a14:foregroundMark x1="92936" y1="57093" x2="92605" y2="64879"/>
                          <a14:backgroundMark x1="34547" y1="60035" x2="34547" y2="60035"/>
                          <a14:backgroundMark x1="32892" y1="45848" x2="58057" y2="55363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541635" y="486653"/>
              <a:ext cx="3430909" cy="2188814"/>
            </a:xfrm>
            <a:prstGeom prst="rect">
              <a:avLst/>
            </a:prstGeom>
          </p:spPr>
        </p:pic>
        <p:pic>
          <p:nvPicPr>
            <p:cNvPr id="26" name="Picture 2" descr="GitHub Key Features Now Free For All Users - Somag News">
              <a:extLst>
                <a:ext uri="{FF2B5EF4-FFF2-40B4-BE49-F238E27FC236}">
                  <a16:creationId xmlns:a16="http://schemas.microsoft.com/office/drawing/2014/main" id="{39E3ECCC-1601-B740-9A7D-F1EA3CD5C57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32" t="4372" r="20331"/>
            <a:stretch/>
          </p:blipFill>
          <p:spPr bwMode="auto">
            <a:xfrm>
              <a:off x="6639507" y="1174176"/>
              <a:ext cx="933422" cy="8527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C0B54876-52BA-4042-BB8E-656202E55661}"/>
              </a:ext>
            </a:extLst>
          </p:cNvPr>
          <p:cNvGrpSpPr/>
          <p:nvPr/>
        </p:nvGrpSpPr>
        <p:grpSpPr>
          <a:xfrm>
            <a:off x="3351157" y="3654988"/>
            <a:ext cx="1352391" cy="1272324"/>
            <a:chOff x="3911815" y="3752642"/>
            <a:chExt cx="1352391" cy="1272324"/>
          </a:xfrm>
        </p:grpSpPr>
        <p:pic>
          <p:nvPicPr>
            <p:cNvPr id="11" name="Graphic 10" descr="Warehouse outline">
              <a:extLst>
                <a:ext uri="{FF2B5EF4-FFF2-40B4-BE49-F238E27FC236}">
                  <a16:creationId xmlns:a16="http://schemas.microsoft.com/office/drawing/2014/main" id="{2033D34A-091C-D440-B227-282D6DF98AA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911815" y="3752642"/>
              <a:ext cx="924872" cy="924872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930E3335-1A0B-2D40-B0BD-BD7E5CB7AB3D}"/>
                </a:ext>
              </a:extLst>
            </p:cNvPr>
            <p:cNvSpPr txBox="1"/>
            <p:nvPr/>
          </p:nvSpPr>
          <p:spPr>
            <a:xfrm>
              <a:off x="4117610" y="4655634"/>
              <a:ext cx="11465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/>
                <a:t>Local repo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A39C4C5B-2668-804D-B5C2-DC1E3D20041D}"/>
              </a:ext>
            </a:extLst>
          </p:cNvPr>
          <p:cNvGrpSpPr/>
          <p:nvPr/>
        </p:nvGrpSpPr>
        <p:grpSpPr>
          <a:xfrm>
            <a:off x="4233756" y="201832"/>
            <a:ext cx="1974507" cy="1035415"/>
            <a:chOff x="3069222" y="397167"/>
            <a:chExt cx="1974507" cy="1035415"/>
          </a:xfrm>
        </p:grpSpPr>
        <p:pic>
          <p:nvPicPr>
            <p:cNvPr id="13" name="Graphic 12" descr="Warehouse outline">
              <a:extLst>
                <a:ext uri="{FF2B5EF4-FFF2-40B4-BE49-F238E27FC236}">
                  <a16:creationId xmlns:a16="http://schemas.microsoft.com/office/drawing/2014/main" id="{30AF3F41-AB73-F34B-AE3D-8D23D136264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118857" y="507710"/>
              <a:ext cx="924872" cy="924872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F2EFBA6-896E-E248-A585-3EE772A524FA}"/>
                </a:ext>
              </a:extLst>
            </p:cNvPr>
            <p:cNvSpPr txBox="1"/>
            <p:nvPr/>
          </p:nvSpPr>
          <p:spPr>
            <a:xfrm>
              <a:off x="3069222" y="397167"/>
              <a:ext cx="13819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/>
                <a:t>Remote repo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11B66E17-A570-3548-8DF8-4F30F8BB52E6}"/>
              </a:ext>
            </a:extLst>
          </p:cNvPr>
          <p:cNvGrpSpPr/>
          <p:nvPr/>
        </p:nvGrpSpPr>
        <p:grpSpPr>
          <a:xfrm>
            <a:off x="4276029" y="1911987"/>
            <a:ext cx="2050113" cy="1643662"/>
            <a:chOff x="3695714" y="1837413"/>
            <a:chExt cx="2050113" cy="1643662"/>
          </a:xfrm>
        </p:grpSpPr>
        <p:sp>
          <p:nvSpPr>
            <p:cNvPr id="6" name="Up-Down Arrow 5">
              <a:extLst>
                <a:ext uri="{FF2B5EF4-FFF2-40B4-BE49-F238E27FC236}">
                  <a16:creationId xmlns:a16="http://schemas.microsoft.com/office/drawing/2014/main" id="{E8224562-7D4E-0644-97D2-619053E6B0DD}"/>
                </a:ext>
              </a:extLst>
            </p:cNvPr>
            <p:cNvSpPr/>
            <p:nvPr/>
          </p:nvSpPr>
          <p:spPr>
            <a:xfrm rot="1800000">
              <a:off x="3695714" y="1837413"/>
              <a:ext cx="790112" cy="1643662"/>
            </a:xfrm>
            <a:prstGeom prst="upDownArrow">
              <a:avLst/>
            </a:prstGeom>
            <a:solidFill>
              <a:schemeClr val="bg2">
                <a:lumMod val="85000"/>
              </a:schemeClr>
            </a:solidFill>
            <a:ln>
              <a:solidFill>
                <a:schemeClr val="bg2">
                  <a:lumMod val="8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121F9ED-3E5E-1548-B65A-7FA0C11C36A2}"/>
                </a:ext>
              </a:extLst>
            </p:cNvPr>
            <p:cNvSpPr txBox="1"/>
            <p:nvPr/>
          </p:nvSpPr>
          <p:spPr>
            <a:xfrm>
              <a:off x="4406871" y="2570679"/>
              <a:ext cx="13389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Exact Mirror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96026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Single sketch open laptop Royalty Free Vector Image">
            <a:extLst>
              <a:ext uri="{FF2B5EF4-FFF2-40B4-BE49-F238E27FC236}">
                <a16:creationId xmlns:a16="http://schemas.microsoft.com/office/drawing/2014/main" id="{F32FC36C-2169-3243-9373-6FBE1ED66D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24" b="16359"/>
          <a:stretch/>
        </p:blipFill>
        <p:spPr bwMode="auto">
          <a:xfrm>
            <a:off x="283845" y="3666067"/>
            <a:ext cx="3818467" cy="3191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8" descr="Git Installation Along With It's Commands. | by Balson Gorai | Beginner's  Guide to Mobile Web Development | Medium">
            <a:extLst>
              <a:ext uri="{FF2B5EF4-FFF2-40B4-BE49-F238E27FC236}">
                <a16:creationId xmlns:a16="http://schemas.microsoft.com/office/drawing/2014/main" id="{6DFE7796-1AD9-9E4D-8A63-6C0960DD6C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19" r="24516"/>
          <a:stretch/>
        </p:blipFill>
        <p:spPr bwMode="auto">
          <a:xfrm>
            <a:off x="831732" y="4403336"/>
            <a:ext cx="1798756" cy="1058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7A2FC202-2DD3-9B42-B9DD-1A21521EE1F6}"/>
              </a:ext>
            </a:extLst>
          </p:cNvPr>
          <p:cNvGrpSpPr/>
          <p:nvPr/>
        </p:nvGrpSpPr>
        <p:grpSpPr>
          <a:xfrm>
            <a:off x="6055631" y="-39339"/>
            <a:ext cx="3088369" cy="1970284"/>
            <a:chOff x="5541635" y="486653"/>
            <a:chExt cx="3430909" cy="2188814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82AF2FFA-2219-CE45-A931-6BA67332A4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862" b="89792" l="6402" r="92936">
                          <a14:foregroundMark x1="31788" y1="19204" x2="31788" y2="19204"/>
                          <a14:foregroundMark x1="31788" y1="19204" x2="31788" y2="19204"/>
                          <a14:foregroundMark x1="31788" y1="19204" x2="31788" y2="19204"/>
                          <a14:foregroundMark x1="32340" y1="19204" x2="38631" y2="15052"/>
                          <a14:foregroundMark x1="60044" y1="88408" x2="69647" y2="88927"/>
                          <a14:foregroundMark x1="7064" y1="57958" x2="6512" y2="63149"/>
                          <a14:foregroundMark x1="92936" y1="57093" x2="92605" y2="64879"/>
                          <a14:backgroundMark x1="34547" y1="60035" x2="34547" y2="60035"/>
                          <a14:backgroundMark x1="32892" y1="45848" x2="58057" y2="55363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541635" y="486653"/>
              <a:ext cx="3430909" cy="2188814"/>
            </a:xfrm>
            <a:prstGeom prst="rect">
              <a:avLst/>
            </a:prstGeom>
          </p:spPr>
        </p:pic>
        <p:pic>
          <p:nvPicPr>
            <p:cNvPr id="26" name="Picture 2" descr="GitHub Key Features Now Free For All Users - Somag News">
              <a:extLst>
                <a:ext uri="{FF2B5EF4-FFF2-40B4-BE49-F238E27FC236}">
                  <a16:creationId xmlns:a16="http://schemas.microsoft.com/office/drawing/2014/main" id="{39E3ECCC-1601-B740-9A7D-F1EA3CD5C57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32" t="4372" r="20331"/>
            <a:stretch/>
          </p:blipFill>
          <p:spPr bwMode="auto">
            <a:xfrm>
              <a:off x="6639507" y="1174176"/>
              <a:ext cx="933422" cy="8527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" name="Up-Down Arrow 5">
            <a:extLst>
              <a:ext uri="{FF2B5EF4-FFF2-40B4-BE49-F238E27FC236}">
                <a16:creationId xmlns:a16="http://schemas.microsoft.com/office/drawing/2014/main" id="{E8224562-7D4E-0644-97D2-619053E6B0DD}"/>
              </a:ext>
            </a:extLst>
          </p:cNvPr>
          <p:cNvSpPr/>
          <p:nvPr/>
        </p:nvSpPr>
        <p:spPr>
          <a:xfrm rot="2700000">
            <a:off x="4484311" y="2701694"/>
            <a:ext cx="456615" cy="1269590"/>
          </a:xfrm>
          <a:prstGeom prst="upDownArrow">
            <a:avLst/>
          </a:prstGeom>
          <a:solidFill>
            <a:schemeClr val="bg2">
              <a:lumMod val="85000"/>
            </a:schemeClr>
          </a:solidFill>
          <a:ln>
            <a:solidFill>
              <a:schemeClr val="bg2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46420C4-1CF2-5AE4-7A07-AD9CF80D06E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22923" y="1399003"/>
            <a:ext cx="2561199" cy="19374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6679B00-DE08-4FC5-86E0-643B08FDCA1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30488" y="4100350"/>
            <a:ext cx="2524489" cy="16648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8586921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02" name="Picture 6" descr="Git Merge GIF - Git Merge Fighting - Discover &amp; Share GIFs">
            <a:extLst>
              <a:ext uri="{FF2B5EF4-FFF2-40B4-BE49-F238E27FC236}">
                <a16:creationId xmlns:a16="http://schemas.microsoft.com/office/drawing/2014/main" id="{EAA1E1DD-20BD-1E20-590F-038C72EDD9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790700"/>
            <a:ext cx="6096000" cy="327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603398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22B81FCA-73B1-37EF-20D0-61D02BF55740}"/>
              </a:ext>
            </a:extLst>
          </p:cNvPr>
          <p:cNvSpPr txBox="1">
            <a:spLocks/>
          </p:cNvSpPr>
          <p:nvPr/>
        </p:nvSpPr>
        <p:spPr>
          <a:xfrm>
            <a:off x="715096" y="1112497"/>
            <a:ext cx="3708689" cy="1802696"/>
          </a:xfrm>
          <a:prstGeom prst="rect">
            <a:avLst/>
          </a:prstGeom>
          <a:solidFill>
            <a:schemeClr val="bg2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ACT II: Advanced Topics</a:t>
            </a:r>
          </a:p>
          <a:p>
            <a:pPr lvl="1"/>
            <a:r>
              <a:rPr lang="en-US" sz="1600" b="0" dirty="0"/>
              <a:t>Collaboration</a:t>
            </a:r>
          </a:p>
          <a:p>
            <a:pPr lvl="2"/>
            <a:r>
              <a:rPr lang="en-US" sz="1400" b="0" dirty="0"/>
              <a:t>Pull Request</a:t>
            </a:r>
          </a:p>
          <a:p>
            <a:pPr lvl="2"/>
            <a:r>
              <a:rPr lang="en-US" sz="1400" b="0" dirty="0"/>
              <a:t>Merge</a:t>
            </a:r>
          </a:p>
          <a:p>
            <a:pPr lvl="1"/>
            <a:r>
              <a:rPr lang="en-US" sz="1600" b="0" dirty="0"/>
              <a:t>Continuous Development</a:t>
            </a:r>
          </a:p>
          <a:p>
            <a:pPr lvl="2"/>
            <a:r>
              <a:rPr lang="en-US" sz="1400" b="0" dirty="0"/>
              <a:t>CI &amp; CD</a:t>
            </a:r>
          </a:p>
        </p:txBody>
      </p:sp>
      <p:pic>
        <p:nvPicPr>
          <p:cNvPr id="30722" name="Picture 2" descr="Never use git push force - Sal Ferrarello">
            <a:extLst>
              <a:ext uri="{FF2B5EF4-FFF2-40B4-BE49-F238E27FC236}">
                <a16:creationId xmlns:a16="http://schemas.microsoft.com/office/drawing/2014/main" id="{5EC4DA68-BEBB-811A-1145-5FECD6B212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1" y="3573475"/>
            <a:ext cx="3657600" cy="328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62766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296AA0F1-74D2-C0E8-B856-EDE99D71A8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393" y="1119219"/>
            <a:ext cx="3048000" cy="8509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EE73FAA-AC00-039B-A91D-25E4AE0BFB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485" y="2397480"/>
            <a:ext cx="3048000" cy="85090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8611B378-D29E-BECA-5420-3F13F715B1CF}"/>
              </a:ext>
            </a:extLst>
          </p:cNvPr>
          <p:cNvSpPr/>
          <p:nvPr/>
        </p:nvSpPr>
        <p:spPr>
          <a:xfrm>
            <a:off x="608320" y="3135090"/>
            <a:ext cx="623943" cy="623943"/>
          </a:xfrm>
          <a:prstGeom prst="ellipse">
            <a:avLst/>
          </a:prstGeom>
          <a:solidFill>
            <a:srgbClr val="00B0F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08B40AC-3947-FF6D-F943-3CA7CBCEC6CE}"/>
              </a:ext>
            </a:extLst>
          </p:cNvPr>
          <p:cNvSpPr/>
          <p:nvPr/>
        </p:nvSpPr>
        <p:spPr>
          <a:xfrm>
            <a:off x="1707393" y="3135090"/>
            <a:ext cx="623943" cy="623943"/>
          </a:xfrm>
          <a:prstGeom prst="ellipse">
            <a:avLst/>
          </a:prstGeom>
          <a:solidFill>
            <a:srgbClr val="00B0F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983DA89-4065-E687-9A0A-786FECAC48D2}"/>
              </a:ext>
            </a:extLst>
          </p:cNvPr>
          <p:cNvCxnSpPr>
            <a:cxnSpLocks/>
            <a:stCxn id="6" idx="6"/>
            <a:endCxn id="7" idx="2"/>
          </p:cNvCxnSpPr>
          <p:nvPr/>
        </p:nvCxnSpPr>
        <p:spPr>
          <a:xfrm>
            <a:off x="1232263" y="3447062"/>
            <a:ext cx="475130" cy="0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73E4854E-A5EA-403D-5E45-97FE431706BE}"/>
              </a:ext>
            </a:extLst>
          </p:cNvPr>
          <p:cNvSpPr/>
          <p:nvPr/>
        </p:nvSpPr>
        <p:spPr>
          <a:xfrm>
            <a:off x="2806466" y="3177216"/>
            <a:ext cx="623943" cy="623943"/>
          </a:xfrm>
          <a:prstGeom prst="ellipse">
            <a:avLst/>
          </a:prstGeom>
          <a:solidFill>
            <a:srgbClr val="00B0F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3C5556E-7A03-FBCC-7FA0-F1AD5859EB20}"/>
              </a:ext>
            </a:extLst>
          </p:cNvPr>
          <p:cNvCxnSpPr>
            <a:cxnSpLocks/>
            <a:endCxn id="9" idx="2"/>
          </p:cNvCxnSpPr>
          <p:nvPr/>
        </p:nvCxnSpPr>
        <p:spPr>
          <a:xfrm>
            <a:off x="2331336" y="3489188"/>
            <a:ext cx="475130" cy="0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049BDBA-0E38-47F4-557C-84D493AC63F2}"/>
              </a:ext>
            </a:extLst>
          </p:cNvPr>
          <p:cNvCxnSpPr>
            <a:cxnSpLocks/>
            <a:stCxn id="9" idx="4"/>
            <a:endCxn id="14" idx="0"/>
          </p:cNvCxnSpPr>
          <p:nvPr/>
        </p:nvCxnSpPr>
        <p:spPr>
          <a:xfrm flipH="1">
            <a:off x="3118437" y="3801159"/>
            <a:ext cx="1" cy="576253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B77ED319-A42B-69A5-C95A-D129A106459E}"/>
              </a:ext>
            </a:extLst>
          </p:cNvPr>
          <p:cNvSpPr/>
          <p:nvPr/>
        </p:nvSpPr>
        <p:spPr>
          <a:xfrm>
            <a:off x="2806465" y="4377412"/>
            <a:ext cx="623943" cy="623943"/>
          </a:xfrm>
          <a:prstGeom prst="ellipse">
            <a:avLst/>
          </a:prstGeom>
          <a:solidFill>
            <a:srgbClr val="FF93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CB712CD-3192-BCBB-4667-87AEAE5772A9}"/>
              </a:ext>
            </a:extLst>
          </p:cNvPr>
          <p:cNvSpPr/>
          <p:nvPr/>
        </p:nvSpPr>
        <p:spPr>
          <a:xfrm>
            <a:off x="4172685" y="4377411"/>
            <a:ext cx="623943" cy="623943"/>
          </a:xfrm>
          <a:prstGeom prst="ellipse">
            <a:avLst/>
          </a:prstGeom>
          <a:solidFill>
            <a:srgbClr val="FF93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31463A6-33F0-AB6E-8E46-52C070AFA599}"/>
              </a:ext>
            </a:extLst>
          </p:cNvPr>
          <p:cNvCxnSpPr>
            <a:cxnSpLocks/>
            <a:stCxn id="14" idx="6"/>
            <a:endCxn id="15" idx="2"/>
          </p:cNvCxnSpPr>
          <p:nvPr/>
        </p:nvCxnSpPr>
        <p:spPr>
          <a:xfrm flipV="1">
            <a:off x="3430408" y="4689383"/>
            <a:ext cx="742277" cy="1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EE232EE4-641A-350E-77F2-DF5CF0C1FA1B}"/>
              </a:ext>
            </a:extLst>
          </p:cNvPr>
          <p:cNvSpPr/>
          <p:nvPr/>
        </p:nvSpPr>
        <p:spPr>
          <a:xfrm>
            <a:off x="5084923" y="3177216"/>
            <a:ext cx="623943" cy="623943"/>
          </a:xfrm>
          <a:prstGeom prst="ellipse">
            <a:avLst/>
          </a:prstGeom>
          <a:solidFill>
            <a:srgbClr val="92D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AFB5455-51F1-3E8C-B899-EF128F7DF9B0}"/>
              </a:ext>
            </a:extLst>
          </p:cNvPr>
          <p:cNvCxnSpPr>
            <a:cxnSpLocks/>
            <a:stCxn id="9" idx="6"/>
            <a:endCxn id="17" idx="2"/>
          </p:cNvCxnSpPr>
          <p:nvPr/>
        </p:nvCxnSpPr>
        <p:spPr>
          <a:xfrm>
            <a:off x="3430409" y="3489188"/>
            <a:ext cx="1654514" cy="0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964CC61-3DBB-EE3B-6CDC-1C35D01B5D3F}"/>
              </a:ext>
            </a:extLst>
          </p:cNvPr>
          <p:cNvCxnSpPr>
            <a:cxnSpLocks/>
            <a:stCxn id="15" idx="7"/>
            <a:endCxn id="17" idx="3"/>
          </p:cNvCxnSpPr>
          <p:nvPr/>
        </p:nvCxnSpPr>
        <p:spPr>
          <a:xfrm flipV="1">
            <a:off x="4705254" y="3709785"/>
            <a:ext cx="471043" cy="759000"/>
          </a:xfrm>
          <a:prstGeom prst="straightConnector1">
            <a:avLst/>
          </a:prstGeom>
          <a:ln w="38100">
            <a:solidFill>
              <a:srgbClr val="E40E1A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A33E285-9E6A-C134-E38E-F71F1BEB7D4A}"/>
              </a:ext>
            </a:extLst>
          </p:cNvPr>
          <p:cNvSpPr txBox="1"/>
          <p:nvPr/>
        </p:nvSpPr>
        <p:spPr>
          <a:xfrm>
            <a:off x="5084923" y="4175054"/>
            <a:ext cx="3470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E40E1A"/>
                </a:solidFill>
              </a:rPr>
              <a:t>Create a pull request (for merge)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7883B15-B3BA-B42E-758C-99E96D5DD7AB}"/>
              </a:ext>
            </a:extLst>
          </p:cNvPr>
          <p:cNvSpPr txBox="1"/>
          <p:nvPr/>
        </p:nvSpPr>
        <p:spPr>
          <a:xfrm>
            <a:off x="5396894" y="4551253"/>
            <a:ext cx="344107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424242"/>
                </a:solidFill>
              </a:rPr>
              <a:t>Run all unit tests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424242"/>
                </a:solidFill>
              </a:rPr>
              <a:t>Code review by colleagues happens here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424242"/>
                </a:solidFill>
              </a:rPr>
              <a:t>Need someone else would approve this</a:t>
            </a:r>
          </a:p>
        </p:txBody>
      </p:sp>
      <p:pic>
        <p:nvPicPr>
          <p:cNvPr id="22" name="Picture 2" descr="GitHub Key Features Now Free For All Users - Somag News">
            <a:extLst>
              <a:ext uri="{FF2B5EF4-FFF2-40B4-BE49-F238E27FC236}">
                <a16:creationId xmlns:a16="http://schemas.microsoft.com/office/drawing/2014/main" id="{3C1AB24C-F5E5-99E9-2B9F-6ACCDB21FC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32" t="4372" r="20331"/>
          <a:stretch/>
        </p:blipFill>
        <p:spPr bwMode="auto">
          <a:xfrm>
            <a:off x="433477" y="1757966"/>
            <a:ext cx="1273916" cy="1163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0F9EE06B-B932-1577-EDF9-4AF29F592B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5638800"/>
            <a:ext cx="3048000" cy="1219200"/>
          </a:xfrm>
          <a:prstGeom prst="rect">
            <a:avLst/>
          </a:prstGeom>
        </p:spPr>
      </p:pic>
      <p:pic>
        <p:nvPicPr>
          <p:cNvPr id="5122" name="Picture 2" descr="How to have effective teamwork: Lessons from pop culture | RingCentral">
            <a:extLst>
              <a:ext uri="{FF2B5EF4-FFF2-40B4-BE49-F238E27FC236}">
                <a16:creationId xmlns:a16="http://schemas.microsoft.com/office/drawing/2014/main" id="{0AC4004F-652D-F4E4-3EF5-27FA25C1CF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4016" y="0"/>
            <a:ext cx="3559984" cy="200249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1300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296AA0F1-74D2-C0E8-B856-EDE99D71A8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393" y="1119219"/>
            <a:ext cx="3048000" cy="8509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0F9EE06B-B932-1577-EDF9-4AF29F592B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5638800"/>
            <a:ext cx="3048000" cy="12192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61E4D70-578E-3A44-0FFD-38E988472E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393" y="4548368"/>
            <a:ext cx="4979894" cy="2180863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622AAC5E-CB71-A341-653E-30B8861CBCFA}"/>
              </a:ext>
            </a:extLst>
          </p:cNvPr>
          <p:cNvGrpSpPr/>
          <p:nvPr/>
        </p:nvGrpSpPr>
        <p:grpSpPr>
          <a:xfrm>
            <a:off x="1277855" y="637392"/>
            <a:ext cx="7584141" cy="5234490"/>
            <a:chOff x="1277855" y="637392"/>
            <a:chExt cx="7584141" cy="523449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CE47AD1-E770-847A-AEA6-B23FD27ECCD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77855" y="637392"/>
              <a:ext cx="7584141" cy="421341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1" name="Up Arrow 10">
              <a:extLst>
                <a:ext uri="{FF2B5EF4-FFF2-40B4-BE49-F238E27FC236}">
                  <a16:creationId xmlns:a16="http://schemas.microsoft.com/office/drawing/2014/main" id="{3D0466B9-D7C0-DB3D-E5AA-C4C44B3A5533}"/>
                </a:ext>
              </a:extLst>
            </p:cNvPr>
            <p:cNvSpPr/>
            <p:nvPr/>
          </p:nvSpPr>
          <p:spPr>
            <a:xfrm>
              <a:off x="4213411" y="5145741"/>
              <a:ext cx="358589" cy="726141"/>
            </a:xfrm>
            <a:prstGeom prst="upArrow">
              <a:avLst/>
            </a:prstGeom>
            <a:solidFill>
              <a:srgbClr val="E40E1A">
                <a:alpha val="6200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CBF98DA-C070-8BD4-9528-B9F0C107D15E}"/>
              </a:ext>
            </a:extLst>
          </p:cNvPr>
          <p:cNvSpPr txBox="1"/>
          <p:nvPr/>
        </p:nvSpPr>
        <p:spPr>
          <a:xfrm>
            <a:off x="663388" y="143435"/>
            <a:ext cx="2744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Find the finished code </a:t>
            </a:r>
            <a:r>
              <a:rPr lang="en-US" dirty="0">
                <a:hlinkClick r:id="rId5"/>
              </a:rPr>
              <a:t>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0095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F6EF9A40-2844-0E47-986E-D55E14AD44D4}"/>
              </a:ext>
            </a:extLst>
          </p:cNvPr>
          <p:cNvSpPr txBox="1">
            <a:spLocks/>
          </p:cNvSpPr>
          <p:nvPr/>
        </p:nvSpPr>
        <p:spPr>
          <a:xfrm>
            <a:off x="1279147" y="1930084"/>
            <a:ext cx="3484488" cy="2399721"/>
          </a:xfrm>
          <a:prstGeom prst="rect">
            <a:avLst/>
          </a:prstGeom>
          <a:solidFill>
            <a:schemeClr val="bg2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ACT I: Baby Steps</a:t>
            </a:r>
          </a:p>
          <a:p>
            <a:pPr lvl="1"/>
            <a:r>
              <a:rPr lang="en-US" sz="1600" b="0" dirty="0"/>
              <a:t>Why source control?</a:t>
            </a:r>
          </a:p>
          <a:p>
            <a:pPr lvl="1"/>
            <a:r>
              <a:rPr lang="en-US" sz="1600" b="0" dirty="0"/>
              <a:t>Git Basics</a:t>
            </a:r>
          </a:p>
          <a:p>
            <a:pPr lvl="2"/>
            <a:r>
              <a:rPr lang="en-US" sz="1400" b="0" dirty="0"/>
              <a:t>Commits</a:t>
            </a:r>
          </a:p>
          <a:p>
            <a:pPr lvl="2"/>
            <a:r>
              <a:rPr lang="en-US" sz="1400" b="0" dirty="0"/>
              <a:t>Branches</a:t>
            </a:r>
            <a:endParaRPr lang="en-US" sz="1600" b="0" dirty="0"/>
          </a:p>
          <a:p>
            <a:pPr lvl="1"/>
            <a:r>
              <a:rPr lang="en-US" sz="1600" b="0" dirty="0"/>
              <a:t>GitHub Repository</a:t>
            </a:r>
          </a:p>
          <a:p>
            <a:pPr lvl="2"/>
            <a:r>
              <a:rPr lang="en-US" sz="1400" b="0" dirty="0"/>
              <a:t>Push, pull, rebase</a:t>
            </a:r>
          </a:p>
          <a:p>
            <a:pPr lvl="2"/>
            <a:r>
              <a:rPr lang="en-US" sz="1400" b="0" dirty="0"/>
              <a:t>Local vs Remote</a:t>
            </a:r>
          </a:p>
          <a:p>
            <a:pPr lvl="1"/>
            <a:endParaRPr lang="en-US" sz="1600" b="0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605426E9-59F8-074E-9D69-104993110F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756" y="371511"/>
            <a:ext cx="8183759" cy="991998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22B81FCA-73B1-37EF-20D0-61D02BF55740}"/>
              </a:ext>
            </a:extLst>
          </p:cNvPr>
          <p:cNvSpPr txBox="1">
            <a:spLocks/>
          </p:cNvSpPr>
          <p:nvPr/>
        </p:nvSpPr>
        <p:spPr>
          <a:xfrm>
            <a:off x="4130648" y="4616676"/>
            <a:ext cx="3708689" cy="1802696"/>
          </a:xfrm>
          <a:prstGeom prst="rect">
            <a:avLst/>
          </a:prstGeom>
          <a:solidFill>
            <a:schemeClr val="bg2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ACT II: Advanced Topics</a:t>
            </a:r>
          </a:p>
          <a:p>
            <a:pPr lvl="1"/>
            <a:r>
              <a:rPr lang="en-US" sz="1600" b="0" dirty="0"/>
              <a:t>Collaboration</a:t>
            </a:r>
          </a:p>
          <a:p>
            <a:pPr lvl="2"/>
            <a:r>
              <a:rPr lang="en-US" sz="1400" b="0" dirty="0"/>
              <a:t>Pull Request</a:t>
            </a:r>
          </a:p>
          <a:p>
            <a:pPr lvl="2"/>
            <a:r>
              <a:rPr lang="en-US" sz="1400" b="0" dirty="0"/>
              <a:t>Merge</a:t>
            </a:r>
          </a:p>
          <a:p>
            <a:pPr lvl="1"/>
            <a:r>
              <a:rPr lang="en-US" sz="1600" b="0" dirty="0"/>
              <a:t>Continuous Development</a:t>
            </a:r>
          </a:p>
          <a:p>
            <a:pPr lvl="2"/>
            <a:r>
              <a:rPr lang="en-US" sz="1400" b="0" dirty="0"/>
              <a:t>CI &amp; CD</a:t>
            </a:r>
          </a:p>
        </p:txBody>
      </p:sp>
      <p:pic>
        <p:nvPicPr>
          <p:cNvPr id="1026" name="Picture 2" descr="One Opera, Three Acts, Three Different Stagings - The New York Times">
            <a:extLst>
              <a:ext uri="{FF2B5EF4-FFF2-40B4-BE49-F238E27FC236}">
                <a16:creationId xmlns:a16="http://schemas.microsoft.com/office/drawing/2014/main" id="{0FE6AB44-B429-4FE3-90F8-C25804EEA2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9956" y="0"/>
            <a:ext cx="2704044" cy="1802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5109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4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79C427F-BDC7-FC94-0DD6-36BB30A34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CI/CD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7E2FE86-B7EA-86FA-5F08-80ACB604A8AF}"/>
              </a:ext>
            </a:extLst>
          </p:cNvPr>
          <p:cNvSpPr/>
          <p:nvPr/>
        </p:nvSpPr>
        <p:spPr>
          <a:xfrm>
            <a:off x="967895" y="5248477"/>
            <a:ext cx="623943" cy="623943"/>
          </a:xfrm>
          <a:prstGeom prst="ellipse">
            <a:avLst/>
          </a:prstGeom>
          <a:solidFill>
            <a:srgbClr val="FF93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F86909-6E24-5D7B-89AC-7E8320352534}"/>
              </a:ext>
            </a:extLst>
          </p:cNvPr>
          <p:cNvSpPr txBox="1"/>
          <p:nvPr/>
        </p:nvSpPr>
        <p:spPr>
          <a:xfrm>
            <a:off x="374100" y="6117157"/>
            <a:ext cx="2435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9300"/>
                </a:solidFill>
              </a:rPr>
              <a:t>Your new code changes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ED5FA9-8F3F-9335-666E-6FC72D926B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26" b="1"/>
          <a:stretch/>
        </p:blipFill>
        <p:spPr>
          <a:xfrm>
            <a:off x="4937760" y="653904"/>
            <a:ext cx="2095076" cy="16577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307E098-2284-8A11-6E6D-8E5E9E1D2B45}"/>
              </a:ext>
            </a:extLst>
          </p:cNvPr>
          <p:cNvSpPr txBox="1"/>
          <p:nvPr/>
        </p:nvSpPr>
        <p:spPr>
          <a:xfrm>
            <a:off x="5090694" y="2393707"/>
            <a:ext cx="1789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”production site”</a:t>
            </a:r>
          </a:p>
        </p:txBody>
      </p:sp>
      <p:pic>
        <p:nvPicPr>
          <p:cNvPr id="9" name="Graphic 8" descr="Users outline">
            <a:extLst>
              <a:ext uri="{FF2B5EF4-FFF2-40B4-BE49-F238E27FC236}">
                <a16:creationId xmlns:a16="http://schemas.microsoft.com/office/drawing/2014/main" id="{D4D7B818-9B7A-8ED7-D48A-1F63F063C4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89470" y="171457"/>
            <a:ext cx="914400" cy="914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0A9239A-539B-8D9E-BD8D-F55E9B42D9C5}"/>
              </a:ext>
            </a:extLst>
          </p:cNvPr>
          <p:cNvSpPr txBox="1"/>
          <p:nvPr/>
        </p:nvSpPr>
        <p:spPr>
          <a:xfrm>
            <a:off x="7168678" y="1017588"/>
            <a:ext cx="1870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Clients/customers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28ACAB1-09F1-F591-1C23-A4E41F0D8D16}"/>
              </a:ext>
            </a:extLst>
          </p:cNvPr>
          <p:cNvCxnSpPr>
            <a:cxnSpLocks/>
          </p:cNvCxnSpPr>
          <p:nvPr/>
        </p:nvCxnSpPr>
        <p:spPr>
          <a:xfrm flipV="1">
            <a:off x="1840230" y="5248477"/>
            <a:ext cx="1051560" cy="306503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prstDash val="sysDash"/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83C4E44E-A2C3-67D0-EA8F-2B20140E7E48}"/>
              </a:ext>
            </a:extLst>
          </p:cNvPr>
          <p:cNvCxnSpPr>
            <a:cxnSpLocks/>
            <a:stCxn id="11" idx="3"/>
            <a:endCxn id="7" idx="2"/>
          </p:cNvCxnSpPr>
          <p:nvPr/>
        </p:nvCxnSpPr>
        <p:spPr>
          <a:xfrm flipV="1">
            <a:off x="5202592" y="2763039"/>
            <a:ext cx="782706" cy="2396708"/>
          </a:xfrm>
          <a:prstGeom prst="bentConnector2">
            <a:avLst/>
          </a:prstGeom>
          <a:ln>
            <a:solidFill>
              <a:schemeClr val="accent4">
                <a:lumMod val="50000"/>
              </a:schemeClr>
            </a:solidFill>
            <a:prstDash val="sysDash"/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85B84B2-66A7-6DB3-AFC3-4F44D9A48E50}"/>
              </a:ext>
            </a:extLst>
          </p:cNvPr>
          <p:cNvGrpSpPr/>
          <p:nvPr/>
        </p:nvGrpSpPr>
        <p:grpSpPr>
          <a:xfrm>
            <a:off x="3091958" y="4663748"/>
            <a:ext cx="3268332" cy="1361330"/>
            <a:chOff x="3091958" y="4663748"/>
            <a:chExt cx="3268332" cy="1361330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AD0F792A-4C64-4068-D087-A95AA352FF2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091958" y="4663748"/>
              <a:ext cx="2110634" cy="991998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0CAC1A7-75F1-A06E-181D-9EC2676E0DD1}"/>
                </a:ext>
              </a:extLst>
            </p:cNvPr>
            <p:cNvSpPr txBox="1"/>
            <p:nvPr/>
          </p:nvSpPr>
          <p:spPr>
            <a:xfrm>
              <a:off x="3166980" y="5655746"/>
              <a:ext cx="31933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Tests (unit test, end-to-end test)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65653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0B33F96-1EED-CC12-E542-24F1BCEE2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Deployment  Workflow (Generic)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2A036C3-53A7-8B4D-4009-78304238BE73}"/>
              </a:ext>
            </a:extLst>
          </p:cNvPr>
          <p:cNvSpPr/>
          <p:nvPr/>
        </p:nvSpPr>
        <p:spPr>
          <a:xfrm>
            <a:off x="2023110" y="2458496"/>
            <a:ext cx="801043" cy="673587"/>
          </a:xfrm>
          <a:prstGeom prst="roundRect">
            <a:avLst/>
          </a:prstGeom>
          <a:solidFill>
            <a:srgbClr val="00B0F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/>
                </a:solidFill>
              </a:rPr>
              <a:t>Coding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685DADA-07DD-CB5D-892C-645DC087DC59}"/>
              </a:ext>
            </a:extLst>
          </p:cNvPr>
          <p:cNvCxnSpPr>
            <a:cxnSpLocks/>
            <a:stCxn id="4" idx="3"/>
            <a:endCxn id="7" idx="1"/>
          </p:cNvCxnSpPr>
          <p:nvPr/>
        </p:nvCxnSpPr>
        <p:spPr>
          <a:xfrm flipV="1">
            <a:off x="2824153" y="2795289"/>
            <a:ext cx="679531" cy="1"/>
          </a:xfrm>
          <a:prstGeom prst="straightConnector1">
            <a:avLst/>
          </a:prstGeom>
          <a:ln w="19050">
            <a:solidFill>
              <a:schemeClr val="accent1"/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384A53D-213A-C310-9DE4-D6EC7E5D513D}"/>
              </a:ext>
            </a:extLst>
          </p:cNvPr>
          <p:cNvSpPr/>
          <p:nvPr/>
        </p:nvSpPr>
        <p:spPr>
          <a:xfrm>
            <a:off x="3565687" y="4205718"/>
            <a:ext cx="1032272" cy="585610"/>
          </a:xfrm>
          <a:prstGeom prst="roundRect">
            <a:avLst/>
          </a:prstGeom>
          <a:solidFill>
            <a:srgbClr val="00B0F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bg2"/>
                </a:solidFill>
              </a:rPr>
              <a:t>Code</a:t>
            </a:r>
            <a:r>
              <a:rPr lang="zh-CN" altLang="en-US" sz="1400" dirty="0">
                <a:solidFill>
                  <a:schemeClr val="bg2"/>
                </a:solidFill>
              </a:rPr>
              <a:t> </a:t>
            </a:r>
            <a:r>
              <a:rPr lang="en-US" altLang="zh-CN" sz="1400" dirty="0">
                <a:solidFill>
                  <a:schemeClr val="bg2"/>
                </a:solidFill>
              </a:rPr>
              <a:t>Review</a:t>
            </a:r>
            <a:endParaRPr lang="en-US" sz="1400" dirty="0">
              <a:solidFill>
                <a:schemeClr val="bg2"/>
              </a:solidFill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65B1C97-328D-E8B3-4C62-AAEDB4482148}"/>
              </a:ext>
            </a:extLst>
          </p:cNvPr>
          <p:cNvSpPr/>
          <p:nvPr/>
        </p:nvSpPr>
        <p:spPr>
          <a:xfrm>
            <a:off x="3503684" y="2355237"/>
            <a:ext cx="1156279" cy="880104"/>
          </a:xfrm>
          <a:prstGeom prst="roundRect">
            <a:avLst/>
          </a:prstGeom>
          <a:solidFill>
            <a:srgbClr val="00B0F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2"/>
                </a:solidFill>
              </a:rPr>
              <a:t>Testing</a:t>
            </a:r>
          </a:p>
          <a:p>
            <a:pPr algn="ctr"/>
            <a:r>
              <a:rPr lang="en-US" sz="1050" dirty="0">
                <a:solidFill>
                  <a:schemeClr val="bg2"/>
                </a:solidFill>
              </a:rPr>
              <a:t>(unit test, integration, e2e, etc.)</a:t>
            </a:r>
          </a:p>
        </p:txBody>
      </p:sp>
      <p:cxnSp>
        <p:nvCxnSpPr>
          <p:cNvPr id="8" name="Elbow Connector 7">
            <a:extLst>
              <a:ext uri="{FF2B5EF4-FFF2-40B4-BE49-F238E27FC236}">
                <a16:creationId xmlns:a16="http://schemas.microsoft.com/office/drawing/2014/main" id="{18FBC75D-F1C2-48E2-2EC9-6BBC54B1DF03}"/>
              </a:ext>
            </a:extLst>
          </p:cNvPr>
          <p:cNvCxnSpPr>
            <a:cxnSpLocks/>
            <a:stCxn id="7" idx="0"/>
            <a:endCxn id="4" idx="0"/>
          </p:cNvCxnSpPr>
          <p:nvPr/>
        </p:nvCxnSpPr>
        <p:spPr>
          <a:xfrm rot="16200000" flipH="1" flipV="1">
            <a:off x="3201098" y="1577770"/>
            <a:ext cx="103259" cy="1658192"/>
          </a:xfrm>
          <a:prstGeom prst="bentConnector3">
            <a:avLst>
              <a:gd name="adj1" fmla="val -221385"/>
            </a:avLst>
          </a:prstGeom>
          <a:ln w="19050">
            <a:solidFill>
              <a:schemeClr val="accent1"/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4C9DD32-826C-9A13-AE97-9EB524F13DC9}"/>
              </a:ext>
            </a:extLst>
          </p:cNvPr>
          <p:cNvCxnSpPr>
            <a:cxnSpLocks/>
            <a:stCxn id="7" idx="2"/>
            <a:endCxn id="6" idx="0"/>
          </p:cNvCxnSpPr>
          <p:nvPr/>
        </p:nvCxnSpPr>
        <p:spPr>
          <a:xfrm flipH="1">
            <a:off x="4081823" y="3235341"/>
            <a:ext cx="1" cy="970377"/>
          </a:xfrm>
          <a:prstGeom prst="straightConnector1">
            <a:avLst/>
          </a:prstGeom>
          <a:ln w="19050">
            <a:solidFill>
              <a:schemeClr val="accent1"/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B07E127-D057-B890-7865-E836C7FB9ED1}"/>
              </a:ext>
            </a:extLst>
          </p:cNvPr>
          <p:cNvSpPr/>
          <p:nvPr/>
        </p:nvSpPr>
        <p:spPr>
          <a:xfrm>
            <a:off x="5793397" y="4295001"/>
            <a:ext cx="1032272" cy="407043"/>
          </a:xfrm>
          <a:prstGeom prst="roundRect">
            <a:avLst/>
          </a:prstGeom>
          <a:solidFill>
            <a:srgbClr val="92D05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 dirty="0">
                <a:solidFill>
                  <a:srgbClr val="262626"/>
                </a:solidFill>
              </a:rPr>
              <a:t>Deployment</a:t>
            </a:r>
            <a:endParaRPr lang="en-US" sz="1050" dirty="0">
              <a:solidFill>
                <a:srgbClr val="262626"/>
              </a:solidFill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9725E38-030C-51FE-FB5C-D90D67853739}"/>
              </a:ext>
            </a:extLst>
          </p:cNvPr>
          <p:cNvCxnSpPr>
            <a:cxnSpLocks/>
            <a:stCxn id="6" idx="3"/>
            <a:endCxn id="10" idx="1"/>
          </p:cNvCxnSpPr>
          <p:nvPr/>
        </p:nvCxnSpPr>
        <p:spPr>
          <a:xfrm>
            <a:off x="4597959" y="4498523"/>
            <a:ext cx="1195438" cy="0"/>
          </a:xfrm>
          <a:prstGeom prst="straightConnector1">
            <a:avLst/>
          </a:prstGeom>
          <a:ln w="19050">
            <a:solidFill>
              <a:schemeClr val="accent1"/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AD01B93E-0BFD-BCEA-1B62-0025393C032D}"/>
              </a:ext>
            </a:extLst>
          </p:cNvPr>
          <p:cNvSpPr/>
          <p:nvPr/>
        </p:nvSpPr>
        <p:spPr>
          <a:xfrm>
            <a:off x="5935386" y="2281082"/>
            <a:ext cx="974719" cy="957329"/>
          </a:xfrm>
          <a:prstGeom prst="roundRect">
            <a:avLst/>
          </a:prstGeom>
          <a:solidFill>
            <a:srgbClr val="92D05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rgbClr val="262626"/>
                </a:solidFill>
              </a:rPr>
              <a:t>Staging</a:t>
            </a:r>
            <a:endParaRPr lang="en-US" sz="1400" dirty="0">
              <a:solidFill>
                <a:srgbClr val="262626"/>
              </a:solidFill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7DA11A6F-D2F5-D5FB-E14D-8550A0046E94}"/>
              </a:ext>
            </a:extLst>
          </p:cNvPr>
          <p:cNvSpPr/>
          <p:nvPr/>
        </p:nvSpPr>
        <p:spPr>
          <a:xfrm>
            <a:off x="7290362" y="2281082"/>
            <a:ext cx="1271110" cy="957329"/>
          </a:xfrm>
          <a:prstGeom prst="roundRect">
            <a:avLst/>
          </a:prstGeom>
          <a:solidFill>
            <a:srgbClr val="92D05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rgbClr val="262626"/>
                </a:solidFill>
              </a:rPr>
              <a:t>Production</a:t>
            </a:r>
            <a:endParaRPr lang="en-US" sz="1400" dirty="0">
              <a:solidFill>
                <a:srgbClr val="262626"/>
              </a:solidFill>
            </a:endParaRPr>
          </a:p>
        </p:txBody>
      </p: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A0E23B56-1716-9214-E9F9-07FFB1739273}"/>
              </a:ext>
            </a:extLst>
          </p:cNvPr>
          <p:cNvCxnSpPr>
            <a:cxnSpLocks/>
            <a:stCxn id="10" idx="0"/>
            <a:endCxn id="12" idx="2"/>
          </p:cNvCxnSpPr>
          <p:nvPr/>
        </p:nvCxnSpPr>
        <p:spPr>
          <a:xfrm rot="5400000" flipH="1" flipV="1">
            <a:off x="5837844" y="3710101"/>
            <a:ext cx="1056590" cy="113212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1"/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C77762A-15CE-BCB2-E7DF-F6C54A7040DA}"/>
              </a:ext>
            </a:extLst>
          </p:cNvPr>
          <p:cNvCxnSpPr>
            <a:cxnSpLocks/>
            <a:stCxn id="12" idx="3"/>
            <a:endCxn id="13" idx="1"/>
          </p:cNvCxnSpPr>
          <p:nvPr/>
        </p:nvCxnSpPr>
        <p:spPr>
          <a:xfrm>
            <a:off x="6910105" y="2759746"/>
            <a:ext cx="380258" cy="0"/>
          </a:xfrm>
          <a:prstGeom prst="straightConnector1">
            <a:avLst/>
          </a:prstGeom>
          <a:ln w="19050">
            <a:solidFill>
              <a:schemeClr val="accent1"/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CA621663-2144-1DD6-5ECC-D1395D291B2E}"/>
              </a:ext>
            </a:extLst>
          </p:cNvPr>
          <p:cNvSpPr/>
          <p:nvPr/>
        </p:nvSpPr>
        <p:spPr>
          <a:xfrm>
            <a:off x="7158150" y="3504498"/>
            <a:ext cx="892442" cy="462058"/>
          </a:xfrm>
          <a:prstGeom prst="roundRect">
            <a:avLst/>
          </a:prstGeom>
          <a:solidFill>
            <a:srgbClr val="92D05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 dirty="0">
                <a:solidFill>
                  <a:srgbClr val="262626"/>
                </a:solidFill>
              </a:rPr>
              <a:t>monitoring</a:t>
            </a:r>
            <a:endParaRPr lang="en-US" sz="1050" dirty="0">
              <a:solidFill>
                <a:srgbClr val="262626"/>
              </a:solidFill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09B710C-551A-BAF6-6E00-400354E7C543}"/>
              </a:ext>
            </a:extLst>
          </p:cNvPr>
          <p:cNvCxnSpPr>
            <a:cxnSpLocks/>
            <a:stCxn id="16" idx="0"/>
          </p:cNvCxnSpPr>
          <p:nvPr/>
        </p:nvCxnSpPr>
        <p:spPr>
          <a:xfrm flipV="1">
            <a:off x="7604371" y="3235341"/>
            <a:ext cx="0" cy="269158"/>
          </a:xfrm>
          <a:prstGeom prst="straightConnector1">
            <a:avLst/>
          </a:prstGeom>
          <a:ln w="19050">
            <a:solidFill>
              <a:schemeClr val="accent1"/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16213272-BF02-1138-BD43-806281FCE911}"/>
              </a:ext>
            </a:extLst>
          </p:cNvPr>
          <p:cNvSpPr/>
          <p:nvPr/>
        </p:nvSpPr>
        <p:spPr>
          <a:xfrm>
            <a:off x="197194" y="2495122"/>
            <a:ext cx="1096240" cy="600336"/>
          </a:xfrm>
          <a:prstGeom prst="roundRect">
            <a:avLst/>
          </a:prstGeom>
          <a:solidFill>
            <a:srgbClr val="FF93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rgbClr val="262626"/>
                </a:solidFill>
              </a:rPr>
              <a:t>Features &amp;</a:t>
            </a:r>
          </a:p>
          <a:p>
            <a:pPr algn="ctr"/>
            <a:r>
              <a:rPr lang="en-US" sz="1100" dirty="0">
                <a:solidFill>
                  <a:srgbClr val="262626"/>
                </a:solidFill>
              </a:rPr>
              <a:t>Requirement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38DDED7-AD2A-7728-C1F1-91DAC24F681B}"/>
              </a:ext>
            </a:extLst>
          </p:cNvPr>
          <p:cNvCxnSpPr>
            <a:cxnSpLocks/>
            <a:stCxn id="18" idx="3"/>
            <a:endCxn id="4" idx="1"/>
          </p:cNvCxnSpPr>
          <p:nvPr/>
        </p:nvCxnSpPr>
        <p:spPr>
          <a:xfrm>
            <a:off x="1293434" y="2795290"/>
            <a:ext cx="729676" cy="0"/>
          </a:xfrm>
          <a:prstGeom prst="straightConnector1">
            <a:avLst/>
          </a:prstGeom>
          <a:ln w="19050">
            <a:solidFill>
              <a:schemeClr val="accent1"/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1DE81DA1-DF93-EB96-53C2-F388C5EDC28E}"/>
              </a:ext>
            </a:extLst>
          </p:cNvPr>
          <p:cNvSpPr/>
          <p:nvPr/>
        </p:nvSpPr>
        <p:spPr>
          <a:xfrm>
            <a:off x="2585226" y="3355514"/>
            <a:ext cx="508006" cy="370440"/>
          </a:xfrm>
          <a:prstGeom prst="roundRect">
            <a:avLst/>
          </a:prstGeom>
          <a:solidFill>
            <a:srgbClr val="00B0F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700" dirty="0">
                <a:solidFill>
                  <a:schemeClr val="bg2"/>
                </a:solidFill>
              </a:rPr>
              <a:t>GitHub</a:t>
            </a:r>
            <a:endParaRPr lang="en-US" sz="700" dirty="0">
              <a:solidFill>
                <a:schemeClr val="bg2"/>
              </a:solidFill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A78FFA2C-A9A3-A7EB-C0AF-28FB04554BB4}"/>
              </a:ext>
            </a:extLst>
          </p:cNvPr>
          <p:cNvSpPr/>
          <p:nvPr/>
        </p:nvSpPr>
        <p:spPr>
          <a:xfrm>
            <a:off x="2585226" y="2994312"/>
            <a:ext cx="508006" cy="370440"/>
          </a:xfrm>
          <a:prstGeom prst="roundRect">
            <a:avLst/>
          </a:prstGeom>
          <a:solidFill>
            <a:srgbClr val="00B0F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700" dirty="0">
                <a:solidFill>
                  <a:schemeClr val="bg2"/>
                </a:solidFill>
              </a:rPr>
              <a:t>Git</a:t>
            </a:r>
          </a:p>
          <a:p>
            <a:pPr algn="ctr"/>
            <a:r>
              <a:rPr lang="en-US" altLang="zh-CN" sz="700" dirty="0">
                <a:solidFill>
                  <a:schemeClr val="bg2"/>
                </a:solidFill>
              </a:rPr>
              <a:t>(local)</a:t>
            </a:r>
            <a:endParaRPr lang="en-US" sz="700" dirty="0">
              <a:solidFill>
                <a:schemeClr val="bg2"/>
              </a:solidFill>
            </a:endParaRPr>
          </a:p>
        </p:txBody>
      </p: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3AF8EED7-9B18-E331-A9E5-97A7DD720AD1}"/>
              </a:ext>
            </a:extLst>
          </p:cNvPr>
          <p:cNvCxnSpPr>
            <a:cxnSpLocks/>
            <a:stCxn id="6" idx="1"/>
            <a:endCxn id="4" idx="2"/>
          </p:cNvCxnSpPr>
          <p:nvPr/>
        </p:nvCxnSpPr>
        <p:spPr>
          <a:xfrm rot="10800000">
            <a:off x="2423633" y="3132083"/>
            <a:ext cx="1142055" cy="1366440"/>
          </a:xfrm>
          <a:prstGeom prst="bentConnector2">
            <a:avLst/>
          </a:prstGeom>
          <a:ln w="19050">
            <a:solidFill>
              <a:schemeClr val="accent1"/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B1E8CF53-EE39-30E2-5E23-F43D28C63A4E}"/>
              </a:ext>
            </a:extLst>
          </p:cNvPr>
          <p:cNvSpPr/>
          <p:nvPr/>
        </p:nvSpPr>
        <p:spPr>
          <a:xfrm>
            <a:off x="7388613" y="4192670"/>
            <a:ext cx="1572752" cy="462058"/>
          </a:xfrm>
          <a:prstGeom prst="roundRect">
            <a:avLst/>
          </a:prstGeom>
          <a:solidFill>
            <a:srgbClr val="92D05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 dirty="0">
                <a:solidFill>
                  <a:srgbClr val="262626"/>
                </a:solidFill>
              </a:rPr>
              <a:t>Live Site </a:t>
            </a:r>
          </a:p>
          <a:p>
            <a:pPr algn="ctr"/>
            <a:r>
              <a:rPr lang="en-US" altLang="zh-CN" sz="1050" dirty="0">
                <a:solidFill>
                  <a:srgbClr val="262626"/>
                </a:solidFill>
              </a:rPr>
              <a:t>(updates, triage, etc.)</a:t>
            </a:r>
            <a:endParaRPr lang="en-US" sz="1050" dirty="0">
              <a:solidFill>
                <a:srgbClr val="262626"/>
              </a:solidFill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E144E92-F66A-A35A-30E5-9684B04ABAD8}"/>
              </a:ext>
            </a:extLst>
          </p:cNvPr>
          <p:cNvCxnSpPr>
            <a:cxnSpLocks/>
            <a:stCxn id="23" idx="0"/>
          </p:cNvCxnSpPr>
          <p:nvPr/>
        </p:nvCxnSpPr>
        <p:spPr>
          <a:xfrm flipV="1">
            <a:off x="8174989" y="3235341"/>
            <a:ext cx="0" cy="957329"/>
          </a:xfrm>
          <a:prstGeom prst="straightConnector1">
            <a:avLst/>
          </a:prstGeom>
          <a:ln w="19050">
            <a:solidFill>
              <a:schemeClr val="accent1"/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783433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750148CB-FC45-8D2D-D93E-DD4E819C68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046" y="1027858"/>
            <a:ext cx="3048000" cy="850900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E573789A-4608-DE1B-A358-C110EFDB0BAE}"/>
              </a:ext>
            </a:extLst>
          </p:cNvPr>
          <p:cNvGrpSpPr/>
          <p:nvPr/>
        </p:nvGrpSpPr>
        <p:grpSpPr>
          <a:xfrm>
            <a:off x="2077328" y="4956895"/>
            <a:ext cx="3063274" cy="1066228"/>
            <a:chOff x="1008201" y="781197"/>
            <a:chExt cx="3063274" cy="106622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DAD0A5C-8B5A-0255-A338-F71B1417E33F}"/>
                </a:ext>
              </a:extLst>
            </p:cNvPr>
            <p:cNvSpPr txBox="1"/>
            <p:nvPr/>
          </p:nvSpPr>
          <p:spPr>
            <a:xfrm>
              <a:off x="1008201" y="781197"/>
              <a:ext cx="712054" cy="338554"/>
            </a:xfrm>
            <a:prstGeom prst="rect">
              <a:avLst/>
            </a:prstGeom>
            <a:solidFill>
              <a:srgbClr val="010000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FFFF00"/>
                  </a:solidFill>
                </a:rPr>
                <a:t>git init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D61E6D1-EB92-BE31-05F6-C57A97DF5088}"/>
                </a:ext>
              </a:extLst>
            </p:cNvPr>
            <p:cNvSpPr txBox="1"/>
            <p:nvPr/>
          </p:nvSpPr>
          <p:spPr>
            <a:xfrm>
              <a:off x="1009792" y="1145034"/>
              <a:ext cx="853119" cy="338554"/>
            </a:xfrm>
            <a:prstGeom prst="rect">
              <a:avLst/>
            </a:prstGeom>
            <a:solidFill>
              <a:srgbClr val="010000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FFFF00"/>
                  </a:solidFill>
                </a:rPr>
                <a:t>git add .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0ADACFC-0B49-EBEC-A6A6-DEBB91BF4F78}"/>
                </a:ext>
              </a:extLst>
            </p:cNvPr>
            <p:cNvSpPr txBox="1"/>
            <p:nvPr/>
          </p:nvSpPr>
          <p:spPr>
            <a:xfrm>
              <a:off x="1008201" y="1508871"/>
              <a:ext cx="3063274" cy="338554"/>
            </a:xfrm>
            <a:prstGeom prst="rect">
              <a:avLst/>
            </a:prstGeom>
            <a:solidFill>
              <a:srgbClr val="010000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FFFF00"/>
                  </a:solidFill>
                </a:rPr>
                <a:t>git commit -am "commit message"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DEABB24-B51D-43D6-D7C5-6FC0B429ACFD}"/>
              </a:ext>
            </a:extLst>
          </p:cNvPr>
          <p:cNvGrpSpPr/>
          <p:nvPr/>
        </p:nvGrpSpPr>
        <p:grpSpPr>
          <a:xfrm>
            <a:off x="5050107" y="3532608"/>
            <a:ext cx="2273443" cy="763884"/>
            <a:chOff x="1008201" y="5125911"/>
            <a:chExt cx="2273443" cy="763884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5B241B9-93E8-61F5-770C-0146194A16CA}"/>
                </a:ext>
              </a:extLst>
            </p:cNvPr>
            <p:cNvSpPr txBox="1"/>
            <p:nvPr/>
          </p:nvSpPr>
          <p:spPr>
            <a:xfrm>
              <a:off x="1008201" y="5125911"/>
              <a:ext cx="2273443" cy="338554"/>
            </a:xfrm>
            <a:prstGeom prst="rect">
              <a:avLst/>
            </a:prstGeom>
            <a:solidFill>
              <a:srgbClr val="010000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FFFF00"/>
                  </a:solidFill>
                </a:rPr>
                <a:t>git checkout -b </a:t>
              </a:r>
              <a:r>
                <a:rPr lang="en-US" sz="1600" dirty="0" err="1">
                  <a:solidFill>
                    <a:srgbClr val="FFFF00"/>
                  </a:solidFill>
                </a:rPr>
                <a:t>new_idea</a:t>
              </a:r>
              <a:endParaRPr lang="en-US" sz="1600" dirty="0">
                <a:solidFill>
                  <a:srgbClr val="FFFF00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9716EA5-A629-F52C-6F99-4CCD173259CE}"/>
                </a:ext>
              </a:extLst>
            </p:cNvPr>
            <p:cNvSpPr txBox="1"/>
            <p:nvPr/>
          </p:nvSpPr>
          <p:spPr>
            <a:xfrm>
              <a:off x="1008201" y="5551241"/>
              <a:ext cx="1834990" cy="338554"/>
            </a:xfrm>
            <a:prstGeom prst="rect">
              <a:avLst/>
            </a:prstGeom>
            <a:solidFill>
              <a:srgbClr val="010000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FFFF00"/>
                  </a:solidFill>
                </a:rPr>
                <a:t>git merge </a:t>
              </a:r>
              <a:r>
                <a:rPr lang="en-US" sz="1600" dirty="0" err="1">
                  <a:solidFill>
                    <a:srgbClr val="FFFF00"/>
                  </a:solidFill>
                </a:rPr>
                <a:t>new_idea</a:t>
              </a:r>
              <a:endParaRPr lang="en-US" sz="1600" dirty="0">
                <a:solidFill>
                  <a:srgbClr val="FFFF00"/>
                </a:solidFill>
              </a:endParaRPr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0E94229E-8983-A64A-FA3D-930325F47A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5637" y="5735870"/>
            <a:ext cx="3048000" cy="112213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2F9BCC92-4471-1347-7382-E76C2A8FCB34}"/>
              </a:ext>
            </a:extLst>
          </p:cNvPr>
          <p:cNvGrpSpPr/>
          <p:nvPr/>
        </p:nvGrpSpPr>
        <p:grpSpPr>
          <a:xfrm>
            <a:off x="2077328" y="3532608"/>
            <a:ext cx="984565" cy="819818"/>
            <a:chOff x="6611142" y="3269652"/>
            <a:chExt cx="984565" cy="819818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4BDD37F-B94E-1240-3014-93EFFF95A8F0}"/>
                </a:ext>
              </a:extLst>
            </p:cNvPr>
            <p:cNvSpPr txBox="1"/>
            <p:nvPr/>
          </p:nvSpPr>
          <p:spPr>
            <a:xfrm>
              <a:off x="6611142" y="3269652"/>
              <a:ext cx="984565" cy="369332"/>
            </a:xfrm>
            <a:prstGeom prst="rect">
              <a:avLst/>
            </a:prstGeom>
            <a:solidFill>
              <a:srgbClr val="010000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FF00"/>
                  </a:solidFill>
                </a:rPr>
                <a:t>git push 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26E0E13-C7C2-523A-E9BD-08777B8A6888}"/>
                </a:ext>
              </a:extLst>
            </p:cNvPr>
            <p:cNvSpPr txBox="1"/>
            <p:nvPr/>
          </p:nvSpPr>
          <p:spPr>
            <a:xfrm>
              <a:off x="6611142" y="3720138"/>
              <a:ext cx="825867" cy="369332"/>
            </a:xfrm>
            <a:prstGeom prst="rect">
              <a:avLst/>
            </a:prstGeom>
            <a:solidFill>
              <a:srgbClr val="010000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FF00"/>
                  </a:solidFill>
                </a:rPr>
                <a:t>git pull</a:t>
              </a:r>
            </a:p>
          </p:txBody>
        </p:sp>
      </p:grpSp>
      <p:pic>
        <p:nvPicPr>
          <p:cNvPr id="6" name="Picture 8" descr="Git Installation Along With It's Commands. | by Balson Gorai | Beginner's  Guide to Mobile Web Development | Medium">
            <a:extLst>
              <a:ext uri="{FF2B5EF4-FFF2-40B4-BE49-F238E27FC236}">
                <a16:creationId xmlns:a16="http://schemas.microsoft.com/office/drawing/2014/main" id="{B033C645-7D9A-3585-1565-8C63B939B9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19" r="24516"/>
          <a:stretch/>
        </p:blipFill>
        <p:spPr bwMode="auto">
          <a:xfrm>
            <a:off x="1491663" y="929457"/>
            <a:ext cx="1883384" cy="1108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GitHub Key Features Now Free For All Users - Somag News">
            <a:extLst>
              <a:ext uri="{FF2B5EF4-FFF2-40B4-BE49-F238E27FC236}">
                <a16:creationId xmlns:a16="http://schemas.microsoft.com/office/drawing/2014/main" id="{441699E8-866C-12AF-DCB1-FF537B4594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32" t="4372" r="20331"/>
          <a:stretch/>
        </p:blipFill>
        <p:spPr bwMode="auto">
          <a:xfrm>
            <a:off x="5940451" y="815406"/>
            <a:ext cx="1463218" cy="1336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EAA8CE5C-F6BD-5A0A-D3AC-14ACA88C5810}"/>
              </a:ext>
            </a:extLst>
          </p:cNvPr>
          <p:cNvGrpSpPr/>
          <p:nvPr/>
        </p:nvGrpSpPr>
        <p:grpSpPr>
          <a:xfrm>
            <a:off x="6475224" y="5215812"/>
            <a:ext cx="848326" cy="807311"/>
            <a:chOff x="6605675" y="3269652"/>
            <a:chExt cx="848326" cy="807311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C8ED62F-44AB-8DEE-D1AC-694EAFF4D2B4}"/>
                </a:ext>
              </a:extLst>
            </p:cNvPr>
            <p:cNvSpPr txBox="1"/>
            <p:nvPr/>
          </p:nvSpPr>
          <p:spPr>
            <a:xfrm>
              <a:off x="6611142" y="3269652"/>
              <a:ext cx="842859" cy="369332"/>
            </a:xfrm>
            <a:prstGeom prst="rect">
              <a:avLst/>
            </a:prstGeom>
            <a:solidFill>
              <a:srgbClr val="010000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FF00"/>
                  </a:solidFill>
                </a:rPr>
                <a:t>git diff 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8FDEE5E-1469-033F-D0AA-CD7045160B55}"/>
                </a:ext>
              </a:extLst>
            </p:cNvPr>
            <p:cNvSpPr txBox="1"/>
            <p:nvPr/>
          </p:nvSpPr>
          <p:spPr>
            <a:xfrm>
              <a:off x="6605675" y="3707631"/>
              <a:ext cx="760144" cy="369332"/>
            </a:xfrm>
            <a:prstGeom prst="rect">
              <a:avLst/>
            </a:prstGeom>
            <a:solidFill>
              <a:srgbClr val="010000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FF00"/>
                  </a:solidFill>
                </a:rPr>
                <a:t>git log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8983221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3121ED6-526B-1E3A-7ABF-27F33CA832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Internals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09E3E95-3D68-BDA8-B3A4-2B0E4A2D1188}"/>
              </a:ext>
            </a:extLst>
          </p:cNvPr>
          <p:cNvGrpSpPr/>
          <p:nvPr/>
        </p:nvGrpSpPr>
        <p:grpSpPr>
          <a:xfrm>
            <a:off x="4506151" y="726475"/>
            <a:ext cx="4572000" cy="3221071"/>
            <a:chOff x="4381547" y="935796"/>
            <a:chExt cx="4572000" cy="3221071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60C29AE-B310-36D3-7D1B-2A94819E488C}"/>
                </a:ext>
              </a:extLst>
            </p:cNvPr>
            <p:cNvSpPr txBox="1"/>
            <p:nvPr/>
          </p:nvSpPr>
          <p:spPr>
            <a:xfrm>
              <a:off x="4381547" y="3895257"/>
              <a:ext cx="4572000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100" dirty="0">
                  <a:hlinkClick r:id="rId2"/>
                </a:rPr>
                <a:t>https://youtu.be/MYP56QJpDr4</a:t>
              </a:r>
              <a:endParaRPr lang="en-US" sz="1100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DEDA977-14CC-243B-4882-92EB055F74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81547" y="935796"/>
              <a:ext cx="4337230" cy="288083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pic>
        <p:nvPicPr>
          <p:cNvPr id="2050" name="Picture 2" descr="Merkle tree - Wikipedia">
            <a:extLst>
              <a:ext uri="{FF2B5EF4-FFF2-40B4-BE49-F238E27FC236}">
                <a16:creationId xmlns:a16="http://schemas.microsoft.com/office/drawing/2014/main" id="{3627C938-B7C3-F136-EE88-30514B631D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245" y="3493392"/>
            <a:ext cx="4484957" cy="2855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56A2E19-31B5-5A74-53E0-3D82DA00C43E}"/>
              </a:ext>
            </a:extLst>
          </p:cNvPr>
          <p:cNvSpPr txBox="1"/>
          <p:nvPr/>
        </p:nvSpPr>
        <p:spPr>
          <a:xfrm>
            <a:off x="707245" y="6230889"/>
            <a:ext cx="471909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hlinkClick r:id="rId5"/>
              </a:rPr>
              <a:t>https://en.wikipedia.org/wiki/Merkle_tree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36261242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750148CB-FC45-8D2D-D93E-DD4E819C68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046" y="1027858"/>
            <a:ext cx="3048000" cy="8509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E94229E-8983-A64A-FA3D-930325F47A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5637" y="5735870"/>
            <a:ext cx="3048000" cy="1122130"/>
          </a:xfrm>
          <a:prstGeom prst="rect">
            <a:avLst/>
          </a:prstGeom>
        </p:spPr>
      </p:pic>
      <p:pic>
        <p:nvPicPr>
          <p:cNvPr id="6" name="Picture 8" descr="Git Installation Along With It's Commands. | by Balson Gorai | Beginner's  Guide to Mobile Web Development | Medium">
            <a:extLst>
              <a:ext uri="{FF2B5EF4-FFF2-40B4-BE49-F238E27FC236}">
                <a16:creationId xmlns:a16="http://schemas.microsoft.com/office/drawing/2014/main" id="{B033C645-7D9A-3585-1565-8C63B939B9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19" r="24516"/>
          <a:stretch/>
        </p:blipFill>
        <p:spPr bwMode="auto">
          <a:xfrm>
            <a:off x="964725" y="1211126"/>
            <a:ext cx="2268321" cy="1335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GitHub Key Features Now Free For All Users - Somag News">
            <a:extLst>
              <a:ext uri="{FF2B5EF4-FFF2-40B4-BE49-F238E27FC236}">
                <a16:creationId xmlns:a16="http://schemas.microsoft.com/office/drawing/2014/main" id="{441699E8-866C-12AF-DCB1-FF537B4594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32" t="4372" r="20331"/>
          <a:stretch/>
        </p:blipFill>
        <p:spPr bwMode="auto">
          <a:xfrm>
            <a:off x="1215736" y="3486620"/>
            <a:ext cx="1912946" cy="1747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034" name="Picture 2" descr="Seat Belt Safety Svg Png Icon Free Download (#536752) - OnlineWebFonts.COM">
            <a:extLst>
              <a:ext uri="{FF2B5EF4-FFF2-40B4-BE49-F238E27FC236}">
                <a16:creationId xmlns:a16="http://schemas.microsoft.com/office/drawing/2014/main" id="{271D1DA1-400A-637E-CD88-7AC397CD32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2603" y="1453308"/>
            <a:ext cx="3186672" cy="3780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BCE9D58-8B19-221F-4CD9-505A57ACE859}"/>
              </a:ext>
            </a:extLst>
          </p:cNvPr>
          <p:cNvSpPr txBox="1"/>
          <p:nvPr/>
        </p:nvSpPr>
        <p:spPr>
          <a:xfrm>
            <a:off x="6893858" y="5551204"/>
            <a:ext cx="13878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10000"/>
                </a:solidFill>
              </a:rPr>
              <a:t>#</a:t>
            </a:r>
            <a:r>
              <a:rPr lang="en-US" dirty="0" err="1">
                <a:solidFill>
                  <a:srgbClr val="010000"/>
                </a:solidFill>
              </a:rPr>
              <a:t>CodeSafely</a:t>
            </a:r>
            <a:endParaRPr lang="en-US" dirty="0">
              <a:solidFill>
                <a:srgbClr val="01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915262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1A5F362-3654-B3E1-20D5-8EC005665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6E6E98-D5EA-56EC-6266-713D90B15C94}"/>
              </a:ext>
            </a:extLst>
          </p:cNvPr>
          <p:cNvSpPr txBox="1"/>
          <p:nvPr/>
        </p:nvSpPr>
        <p:spPr>
          <a:xfrm>
            <a:off x="3502861" y="2018572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0078D7"/>
                </a:solidFill>
                <a:effectLst/>
                <a:latin typeface="Calibri" panose="020F0502020204030204" pitchFamily="34" charset="0"/>
                <a:hlinkClick r:id="rId2"/>
              </a:rPr>
              <a:t>https://forms.gle/Vy4ZsbcDUyZ1PBDD6</a:t>
            </a:r>
            <a:endParaRPr lang="en-US" b="0" i="0" dirty="0">
              <a:solidFill>
                <a:srgbClr val="0078D7"/>
              </a:solidFill>
              <a:effectLst/>
              <a:latin typeface="Calibri" panose="020F0502020204030204" pitchFamily="34" charset="0"/>
            </a:endParaRPr>
          </a:p>
        </p:txBody>
      </p:sp>
      <p:pic>
        <p:nvPicPr>
          <p:cNvPr id="1028" name="Picture 4" descr="Course Evaluation Survey: How To Design It | Sample Questions Included">
            <a:extLst>
              <a:ext uri="{FF2B5EF4-FFF2-40B4-BE49-F238E27FC236}">
                <a16:creationId xmlns:a16="http://schemas.microsoft.com/office/drawing/2014/main" id="{9AAC393F-61A8-BFBD-9F26-BD96D840A1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839428"/>
            <a:ext cx="3784821" cy="2018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0A7E0D5-3568-FB9A-A961-A7D429E284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6671" y="2389892"/>
            <a:ext cx="2424121" cy="2381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0064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952A811-1D65-D45B-BE3D-5A02548084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059" y="1147856"/>
            <a:ext cx="3048000" cy="850900"/>
          </a:xfrm>
          <a:prstGeom prst="rect">
            <a:avLst/>
          </a:prstGeom>
        </p:spPr>
      </p:pic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F6EF9A40-2844-0E47-986E-D55E14AD44D4}"/>
              </a:ext>
            </a:extLst>
          </p:cNvPr>
          <p:cNvSpPr txBox="1">
            <a:spLocks/>
          </p:cNvSpPr>
          <p:nvPr/>
        </p:nvSpPr>
        <p:spPr>
          <a:xfrm>
            <a:off x="1682558" y="2229139"/>
            <a:ext cx="3484488" cy="2399721"/>
          </a:xfrm>
          <a:prstGeom prst="rect">
            <a:avLst/>
          </a:prstGeom>
          <a:solidFill>
            <a:schemeClr val="bg2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ACT I: Baby Steps</a:t>
            </a:r>
          </a:p>
          <a:p>
            <a:pPr lvl="1"/>
            <a:r>
              <a:rPr lang="en-US" sz="1600" b="0" dirty="0"/>
              <a:t>Why source control?</a:t>
            </a:r>
          </a:p>
          <a:p>
            <a:pPr lvl="1"/>
            <a:r>
              <a:rPr lang="en-US" sz="1600" b="0" dirty="0"/>
              <a:t>Git Basics</a:t>
            </a:r>
          </a:p>
          <a:p>
            <a:pPr lvl="2"/>
            <a:r>
              <a:rPr lang="en-US" sz="1400" b="0" dirty="0"/>
              <a:t>Commits</a:t>
            </a:r>
          </a:p>
          <a:p>
            <a:pPr lvl="2"/>
            <a:r>
              <a:rPr lang="en-US" sz="1400" b="0" dirty="0"/>
              <a:t>Branches</a:t>
            </a:r>
            <a:endParaRPr lang="en-US" sz="1600" b="0" dirty="0"/>
          </a:p>
          <a:p>
            <a:pPr lvl="1"/>
            <a:r>
              <a:rPr lang="en-US" sz="1600" b="0" dirty="0"/>
              <a:t>GitHub Repository</a:t>
            </a:r>
          </a:p>
          <a:p>
            <a:pPr lvl="2"/>
            <a:r>
              <a:rPr lang="en-US" sz="1400" b="0" dirty="0"/>
              <a:t>Push, pull, rebase</a:t>
            </a:r>
          </a:p>
          <a:p>
            <a:pPr lvl="2"/>
            <a:r>
              <a:rPr lang="en-US" sz="1400" b="0" dirty="0"/>
              <a:t>Local vs Remote</a:t>
            </a:r>
          </a:p>
          <a:p>
            <a:pPr lvl="1"/>
            <a:endParaRPr lang="en-US" sz="1600" b="0" dirty="0"/>
          </a:p>
        </p:txBody>
      </p:sp>
      <p:pic>
        <p:nvPicPr>
          <p:cNvPr id="2050" name="Picture 2" descr="github - Me using git - devRant">
            <a:extLst>
              <a:ext uri="{FF2B5EF4-FFF2-40B4-BE49-F238E27FC236}">
                <a16:creationId xmlns:a16="http://schemas.microsoft.com/office/drawing/2014/main" id="{0E6E87F5-4124-0ABE-1F25-759EFCE8D8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1321" y="202079"/>
            <a:ext cx="2252349" cy="18915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49630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3E4F04A-6000-2444-83B3-DCD478931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ate your homework?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7E845C-1DEA-4A4A-8031-551B6400FF1F}"/>
              </a:ext>
            </a:extLst>
          </p:cNvPr>
          <p:cNvSpPr txBox="1"/>
          <p:nvPr/>
        </p:nvSpPr>
        <p:spPr>
          <a:xfrm>
            <a:off x="555836" y="3075057"/>
            <a:ext cx="46439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/>
              <a:t>“My laptop crashed last night, and my homework is gone”</a:t>
            </a:r>
          </a:p>
        </p:txBody>
      </p:sp>
      <p:pic>
        <p:nvPicPr>
          <p:cNvPr id="1026" name="Picture 2" descr="Dog Ate My Homework - School of Fail - homework class test">
            <a:extLst>
              <a:ext uri="{FF2B5EF4-FFF2-40B4-BE49-F238E27FC236}">
                <a16:creationId xmlns:a16="http://schemas.microsoft.com/office/drawing/2014/main" id="{362D50D6-FA4D-0B4F-A391-87392E6761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01" b="13993"/>
          <a:stretch/>
        </p:blipFill>
        <p:spPr bwMode="auto">
          <a:xfrm>
            <a:off x="5865146" y="2197477"/>
            <a:ext cx="2400289" cy="26411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0815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88F6320-E71B-5527-6D50-340C3F7B3D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059" y="1147856"/>
            <a:ext cx="3048000" cy="8509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3E4F04A-6000-2444-83B3-DCD4789315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060" y="1072824"/>
            <a:ext cx="4625788" cy="991998"/>
          </a:xfrm>
        </p:spPr>
        <p:txBody>
          <a:bodyPr/>
          <a:lstStyle/>
          <a:p>
            <a:r>
              <a:rPr lang="en-US" b="0" dirty="0"/>
              <a:t>Versions, so many versions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D2F0CF1-7F82-CA49-8595-9F2A0ECE3C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7440" y="1568823"/>
            <a:ext cx="2933415" cy="30603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06B6D62-238D-C74F-89B5-1A1722D5D2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061" y="3429000"/>
            <a:ext cx="5715000" cy="1689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E6EB683-3D14-4D46-9B7E-27AAA10E96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9000" y="5254073"/>
            <a:ext cx="1453034" cy="1071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806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0C30FE48-B763-C7E7-6C0A-4FDB6CEC0E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1700" y="3556000"/>
            <a:ext cx="3162300" cy="3302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3E4F04A-6000-2444-83B3-DCD478931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 Control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6EA905-2154-E1E2-DB5E-D2E4836701DF}"/>
              </a:ext>
            </a:extLst>
          </p:cNvPr>
          <p:cNvSpPr txBox="1"/>
          <p:nvPr/>
        </p:nvSpPr>
        <p:spPr>
          <a:xfrm>
            <a:off x="3025477" y="1581826"/>
            <a:ext cx="26746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E40E1A"/>
                </a:solidFill>
              </a:rPr>
              <a:t>Manage Changes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6CD0F48-DB75-CF4E-3A9F-5FB28436C11B}"/>
              </a:ext>
            </a:extLst>
          </p:cNvPr>
          <p:cNvGrpSpPr/>
          <p:nvPr/>
        </p:nvGrpSpPr>
        <p:grpSpPr>
          <a:xfrm>
            <a:off x="1129774" y="2631336"/>
            <a:ext cx="1709601" cy="2559443"/>
            <a:chOff x="3577038" y="2219910"/>
            <a:chExt cx="1709601" cy="255944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512BD74-C76C-1E14-81A4-663FA7C88C1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77038" y="2511283"/>
              <a:ext cx="1709601" cy="226807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A7328D3-F6EB-71CA-4B97-086084674CB7}"/>
                </a:ext>
              </a:extLst>
            </p:cNvPr>
            <p:cNvSpPr txBox="1"/>
            <p:nvPr/>
          </p:nvSpPr>
          <p:spPr>
            <a:xfrm>
              <a:off x="3577038" y="2219910"/>
              <a:ext cx="7626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E40E1A"/>
                  </a:solidFill>
                </a:rPr>
                <a:t>Version 1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CFDFBF6-30DD-94AE-1299-413F63A6BE91}"/>
              </a:ext>
            </a:extLst>
          </p:cNvPr>
          <p:cNvGrpSpPr/>
          <p:nvPr/>
        </p:nvGrpSpPr>
        <p:grpSpPr>
          <a:xfrm>
            <a:off x="5219055" y="2637142"/>
            <a:ext cx="1486545" cy="2582077"/>
            <a:chOff x="1434587" y="2360186"/>
            <a:chExt cx="1486545" cy="2582077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42658FF-E75C-C6CC-F034-9D799E85C14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35657" y="2645753"/>
              <a:ext cx="1485475" cy="229651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2E6504B-5F63-0649-DD98-ACB70BA1FA88}"/>
                </a:ext>
              </a:extLst>
            </p:cNvPr>
            <p:cNvSpPr txBox="1"/>
            <p:nvPr/>
          </p:nvSpPr>
          <p:spPr>
            <a:xfrm>
              <a:off x="1434587" y="2360186"/>
              <a:ext cx="7626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E40E1A"/>
                  </a:solidFill>
                </a:rPr>
                <a:t>Version 2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168F179-A462-F390-366A-156CC7EFCDA0}"/>
              </a:ext>
            </a:extLst>
          </p:cNvPr>
          <p:cNvGrpSpPr/>
          <p:nvPr/>
        </p:nvGrpSpPr>
        <p:grpSpPr>
          <a:xfrm>
            <a:off x="1011906" y="5855732"/>
            <a:ext cx="7503458" cy="557883"/>
            <a:chOff x="1086609" y="5170085"/>
            <a:chExt cx="7503458" cy="557883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9FC9BA28-206F-8A25-E314-FA278131D7D0}"/>
                </a:ext>
              </a:extLst>
            </p:cNvPr>
            <p:cNvCxnSpPr>
              <a:cxnSpLocks/>
            </p:cNvCxnSpPr>
            <p:nvPr/>
          </p:nvCxnSpPr>
          <p:spPr>
            <a:xfrm>
              <a:off x="1086609" y="5170085"/>
              <a:ext cx="7503458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2DD6C29-6A6E-B107-99BE-E6F5F0C17C69}"/>
                </a:ext>
              </a:extLst>
            </p:cNvPr>
            <p:cNvSpPr txBox="1"/>
            <p:nvPr/>
          </p:nvSpPr>
          <p:spPr>
            <a:xfrm>
              <a:off x="1580365" y="5312246"/>
              <a:ext cx="9578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273C77"/>
                  </a:solidFill>
                </a:rPr>
                <a:t>Monday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215E9DB-0AF9-B4B5-59EF-7AF89BD7B156}"/>
                </a:ext>
              </a:extLst>
            </p:cNvPr>
            <p:cNvSpPr txBox="1"/>
            <p:nvPr/>
          </p:nvSpPr>
          <p:spPr>
            <a:xfrm>
              <a:off x="3100180" y="5322959"/>
              <a:ext cx="9419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273C77"/>
                  </a:solidFill>
                </a:rPr>
                <a:t>Tuesday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5554A95-D537-B501-2691-DB8E95ABE470}"/>
                </a:ext>
              </a:extLst>
            </p:cNvPr>
            <p:cNvSpPr txBox="1"/>
            <p:nvPr/>
          </p:nvSpPr>
          <p:spPr>
            <a:xfrm>
              <a:off x="4722353" y="5358636"/>
              <a:ext cx="12779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273C77"/>
                  </a:solidFill>
                </a:rPr>
                <a:t>Wednesday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4837E82-0A99-AB64-5F30-05E62576FD27}"/>
                </a:ext>
              </a:extLst>
            </p:cNvPr>
            <p:cNvSpPr txBox="1"/>
            <p:nvPr/>
          </p:nvSpPr>
          <p:spPr>
            <a:xfrm>
              <a:off x="6693189" y="5346617"/>
              <a:ext cx="10388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273C77"/>
                  </a:solidFill>
                </a:rPr>
                <a:t>Thursday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6334FB8E-C027-2778-043D-C8D818D595E3}"/>
              </a:ext>
            </a:extLst>
          </p:cNvPr>
          <p:cNvSpPr txBox="1"/>
          <p:nvPr/>
        </p:nvSpPr>
        <p:spPr>
          <a:xfrm>
            <a:off x="3600950" y="3626446"/>
            <a:ext cx="10086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… …</a:t>
            </a:r>
          </a:p>
        </p:txBody>
      </p:sp>
    </p:spTree>
    <p:extLst>
      <p:ext uri="{BB962C8B-B14F-4D97-AF65-F5344CB8AC3E}">
        <p14:creationId xmlns:p14="http://schemas.microsoft.com/office/powerpoint/2010/main" val="2695517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98A4B3B-3B68-9D4C-9C88-44B4F2D04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153210" y="2069638"/>
            <a:ext cx="7165166" cy="3174715"/>
          </a:xfrm>
        </p:spPr>
        <p:txBody>
          <a:bodyPr/>
          <a:lstStyle/>
          <a:p>
            <a:pPr marL="0" indent="0">
              <a:buNone/>
            </a:pPr>
            <a:endParaRPr lang="en-US" sz="2000" b="0" dirty="0"/>
          </a:p>
          <a:p>
            <a:r>
              <a:rPr lang="en-US" sz="2000" b="0" dirty="0">
                <a:solidFill>
                  <a:srgbClr val="E40E1A"/>
                </a:solidFill>
              </a:rPr>
              <a:t>Widely used </a:t>
            </a:r>
            <a:r>
              <a:rPr lang="en-US" sz="2000" b="0" dirty="0"/>
              <a:t>in industry and open-source projects</a:t>
            </a:r>
          </a:p>
          <a:p>
            <a:endParaRPr lang="en-US" sz="2000" b="0" dirty="0"/>
          </a:p>
          <a:p>
            <a:r>
              <a:rPr lang="en-US" sz="2000" b="0" dirty="0"/>
              <a:t>Easy to track </a:t>
            </a:r>
            <a:r>
              <a:rPr lang="en-US" sz="2000" dirty="0">
                <a:solidFill>
                  <a:srgbClr val="E40E1A"/>
                </a:solidFill>
              </a:rPr>
              <a:t>progress </a:t>
            </a:r>
            <a:r>
              <a:rPr lang="en-US" sz="2000" b="0" dirty="0"/>
              <a:t>(commits)</a:t>
            </a:r>
          </a:p>
          <a:p>
            <a:endParaRPr lang="en-US" sz="2000" b="0" dirty="0"/>
          </a:p>
          <a:p>
            <a:r>
              <a:rPr lang="en-US" sz="2000" b="0" dirty="0"/>
              <a:t>Easy to track </a:t>
            </a:r>
            <a:r>
              <a:rPr lang="en-US" sz="2000" dirty="0">
                <a:solidFill>
                  <a:srgbClr val="E40E1A"/>
                </a:solidFill>
              </a:rPr>
              <a:t>features </a:t>
            </a:r>
            <a:r>
              <a:rPr lang="en-US" sz="2000" b="0" dirty="0"/>
              <a:t>(branch)</a:t>
            </a:r>
          </a:p>
          <a:p>
            <a:endParaRPr lang="en-US" sz="2000" b="0" dirty="0"/>
          </a:p>
          <a:p>
            <a:r>
              <a:rPr lang="en-US" sz="2000" b="0" dirty="0"/>
              <a:t>Easy to </a:t>
            </a:r>
            <a:r>
              <a:rPr lang="en-US" sz="2000" dirty="0">
                <a:solidFill>
                  <a:srgbClr val="E40E1A"/>
                </a:solidFill>
              </a:rPr>
              <a:t>collaborate</a:t>
            </a:r>
            <a:r>
              <a:rPr lang="en-US" sz="2000" b="0" dirty="0"/>
              <a:t> with others (GitHub)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B7556DA-D028-AB46-A00F-8CB665427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756" y="371511"/>
            <a:ext cx="4779133" cy="991998"/>
          </a:xfrm>
        </p:spPr>
        <p:txBody>
          <a:bodyPr/>
          <a:lstStyle/>
          <a:p>
            <a:r>
              <a:rPr lang="en-US" dirty="0"/>
              <a:t>Why Git and GitHub</a:t>
            </a:r>
          </a:p>
        </p:txBody>
      </p:sp>
      <p:pic>
        <p:nvPicPr>
          <p:cNvPr id="1026" name="Picture 2" descr="Fasten Seat Belt Human Figure Drawing Poster by Frank Ramspott">
            <a:extLst>
              <a:ext uri="{FF2B5EF4-FFF2-40B4-BE49-F238E27FC236}">
                <a16:creationId xmlns:a16="http://schemas.microsoft.com/office/drawing/2014/main" id="{F18D9077-4642-764F-B957-F6BB321FF7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7569" y="248929"/>
            <a:ext cx="1090807" cy="1363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6137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ustom Design">
  <a:themeElements>
    <a:clrScheme name="UW Brand">
      <a:dk1>
        <a:srgbClr val="33006F"/>
      </a:dk1>
      <a:lt1>
        <a:srgbClr val="E8D3A2"/>
      </a:lt1>
      <a:dk2>
        <a:srgbClr val="33006F"/>
      </a:dk2>
      <a:lt2>
        <a:srgbClr val="FFFFFF"/>
      </a:lt2>
      <a:accent1>
        <a:srgbClr val="33006F"/>
      </a:accent1>
      <a:accent2>
        <a:srgbClr val="E8D3A2"/>
      </a:accent2>
      <a:accent3>
        <a:srgbClr val="FFFFFF"/>
      </a:accent3>
      <a:accent4>
        <a:srgbClr val="D8D9DA"/>
      </a:accent4>
      <a:accent5>
        <a:srgbClr val="999999"/>
      </a:accent5>
      <a:accent6>
        <a:srgbClr val="917B4C"/>
      </a:accent6>
      <a:hlink>
        <a:srgbClr val="D8D9DA"/>
      </a:hlink>
      <a:folHlink>
        <a:srgbClr val="99999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Custom Design">
  <a:themeElements>
    <a:clrScheme name="4b2e83 1">
      <a:dk1>
        <a:srgbClr val="4B2E83"/>
      </a:dk1>
      <a:lt1>
        <a:srgbClr val="E8D3A2"/>
      </a:lt1>
      <a:dk2>
        <a:srgbClr val="4B2E83"/>
      </a:dk2>
      <a:lt2>
        <a:srgbClr val="FFFFFF"/>
      </a:lt2>
      <a:accent1>
        <a:srgbClr val="4B2E83"/>
      </a:accent1>
      <a:accent2>
        <a:srgbClr val="E8D3A2"/>
      </a:accent2>
      <a:accent3>
        <a:srgbClr val="FFFFFF"/>
      </a:accent3>
      <a:accent4>
        <a:srgbClr val="B2B2B2"/>
      </a:accent4>
      <a:accent5>
        <a:srgbClr val="26005C"/>
      </a:accent5>
      <a:accent6>
        <a:srgbClr val="917B4C"/>
      </a:accent6>
      <a:hlink>
        <a:srgbClr val="26005C"/>
      </a:hlink>
      <a:folHlink>
        <a:srgbClr val="33006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5463</TotalTime>
  <Words>968</Words>
  <Application>Microsoft Macintosh PowerPoint</Application>
  <PresentationFormat>On-screen Show (4:3)</PresentationFormat>
  <Paragraphs>263</Paragraphs>
  <Slides>45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45</vt:i4>
      </vt:variant>
    </vt:vector>
  </HeadingPairs>
  <TitlesOfParts>
    <vt:vector size="55" baseType="lpstr">
      <vt:lpstr>Encode Sans Normal Black</vt:lpstr>
      <vt:lpstr>Uni Sans Regular</vt:lpstr>
      <vt:lpstr>Arial</vt:lpstr>
      <vt:lpstr>Calibri</vt:lpstr>
      <vt:lpstr>Cavolini</vt:lpstr>
      <vt:lpstr>Lucida Grande</vt:lpstr>
      <vt:lpstr>Open Sans</vt:lpstr>
      <vt:lpstr>Open Sans Light</vt:lpstr>
      <vt:lpstr>Custom Design</vt:lpstr>
      <vt:lpstr>1_Custom Design</vt:lpstr>
      <vt:lpstr>BootUp – Git/GitHub</vt:lpstr>
      <vt:lpstr>Lecturer</vt:lpstr>
      <vt:lpstr>Code &amp; Docs</vt:lpstr>
      <vt:lpstr>Agenda</vt:lpstr>
      <vt:lpstr>PowerPoint Presentation</vt:lpstr>
      <vt:lpstr>Who ate your homework?</vt:lpstr>
      <vt:lpstr>Versions, so many versions</vt:lpstr>
      <vt:lpstr>Source Control</vt:lpstr>
      <vt:lpstr>Why Git and GitHub</vt:lpstr>
      <vt:lpstr>Source Control</vt:lpstr>
      <vt:lpstr>PowerPoint Presentation</vt:lpstr>
      <vt:lpstr>Source Control:</vt:lpstr>
      <vt:lpstr>Git/GitHub Terms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New idea? Test it in a new branch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CI/CD</vt:lpstr>
      <vt:lpstr>Continuous Deployment  Workflow (Generic)</vt:lpstr>
      <vt:lpstr>PowerPoint Presentation</vt:lpstr>
      <vt:lpstr>Git Internals</vt:lpstr>
      <vt:lpstr>PowerPoint Presentation</vt:lpstr>
      <vt:lpstr>Evaluation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Alanya Cannon</dc:creator>
  <cp:lastModifiedBy>PENG DU</cp:lastModifiedBy>
  <cp:revision>750</cp:revision>
  <cp:lastPrinted>2016-02-10T20:19:12Z</cp:lastPrinted>
  <dcterms:created xsi:type="dcterms:W3CDTF">2014-10-14T00:51:43Z</dcterms:created>
  <dcterms:modified xsi:type="dcterms:W3CDTF">2023-03-22T22:07:25Z</dcterms:modified>
</cp:coreProperties>
</file>